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145720438" r:id="rId2"/>
    <p:sldId id="2145720446" r:id="rId3"/>
    <p:sldId id="2145720439" r:id="rId4"/>
    <p:sldId id="2145720434" r:id="rId5"/>
    <p:sldId id="2145720440" r:id="rId6"/>
    <p:sldId id="2145720445" r:id="rId7"/>
    <p:sldId id="2145720441" r:id="rId8"/>
    <p:sldId id="2145720442" r:id="rId9"/>
    <p:sldId id="2145720431" r:id="rId10"/>
    <p:sldId id="2145720432" r:id="rId11"/>
    <p:sldId id="2706" r:id="rId12"/>
    <p:sldId id="2145720443" r:id="rId13"/>
    <p:sldId id="2145720436" r:id="rId14"/>
    <p:sldId id="214572044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63BF463-5259-FD59-32C1-1CEA722DEE05}" name="Charu Sharma" initials="CS" userId="Charu Sharma" providerId="None"/>
  <p188:author id="{11B1D0AC-3C26-DBEC-5F47-11B311377698}" name="Siddharth Khanna" initials="SK" userId="S::siddharth.khanna@oracle.com::ff8f8e5d-0545-478d-b9cc-3c9c6fc4993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DAB3F-ECC0-4B6D-BA97-DDE524C9937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19516-039E-4EB0-86F4-B7AAF8E314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82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864148-C367-4AE7-9C07-9191E46F9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11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9FA5-218F-4BDE-845F-C2AE852BB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57C33-EFE4-481C-98E5-2424001CF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3E5BC-11BB-4F58-9752-634434FA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8E7E8-7CD3-4C71-978F-B60A52B7A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E7A27-CFDE-4E59-93C0-F0FDB0F7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26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AE06-CB1C-4E13-8D8B-480485AC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8FF76-966F-462F-901F-C5D184FB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D650A-9ACB-4A88-8110-DE75ECF89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630F-8A7D-432E-8305-9C413964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D48B5-F770-4914-B2D9-316CB2B8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87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2EA3C-493B-49EB-B352-0E52A9D32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31DD4F-D000-4693-9E6A-68AEF8249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D5FAC-82E1-4736-9152-930524DE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E5A72-8A68-4C38-8D26-BEC75561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CB271-0184-4A6F-8FDE-0A13A297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32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A9EE-F3D8-4D1F-9A62-8AF8E659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0CB3-2377-4047-BC6B-9778EC7C4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5C90B-31ED-498B-9915-33BB4BFE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88DBC-05A9-4CD2-A620-B7112D00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9ADE4-6E4D-4A6C-82B6-38DAAC8E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42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FCF9-34C3-4B35-BB20-71B6A7B0A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047B7-2ACA-4EC3-BCA8-26D3644FC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E7FC4-968A-41F4-83A9-CA3220CD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0012C-470D-40E4-AD4C-B839F46E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E7D6C-7DC7-4010-8BB0-9EAA5AC2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82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EDAB-CA3B-4259-B08D-68BC3227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E3B65-867B-4795-95CA-881F45BD4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6D1DB-7AC1-4217-AC5C-E4FA3B1F6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2C23F-AD4F-4680-B48F-A00FCCCE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FBFCC-4E07-430B-8B7B-B53547CF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C141B-B538-4D1A-BEC9-8D41A4E0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52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EDB6-D9C8-43F9-A183-FBD5A261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8A945-663F-45AE-89BF-20B29B859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14729-E124-4660-A1B1-46F2A83BE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408E8-85F0-4512-B6CE-2CA073C39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70C48-BD21-42BD-8F50-415D11B9D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04B0D-66D7-49AB-8021-D9B544A8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CDF2A-E575-44AE-9E89-21A88C62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DFB11A-3DD7-49AD-9AA7-52309C28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639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1978-E820-4071-A144-D102F104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C51F6-CBB2-4FCF-AD5B-DCA96386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60A01-A6C7-4410-8F9A-835667EC1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C742A-EFFF-41EF-84ED-CFAC9417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85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1B7AB-1099-4D9E-8B1C-1FB127A5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4DA39-885F-47C5-B2F8-93E89DA14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63393-CBBC-4A1E-AD53-1B8EA8AD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9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1E8E-B2B2-4654-8D0E-EC5AB55D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BF81B-C5A1-40DE-B51C-CD5C1AABA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4A532-080C-4226-859A-7C8E851DD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705C5-FCCA-4B32-BB68-EF2506521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144CC-1EA3-484B-B6A2-4956CA98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F487D-B91D-442B-BB31-94DC1F32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3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9998-A6E1-4B99-9220-2C6DC3F5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88220-0571-45A7-A46F-AD508F72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4070A-4FBE-4307-B5F4-E6E827E89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7462-2596-48D5-B448-AA551457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4CE37-139F-445C-89E1-D2B61918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A071C-AF45-4EBF-8B28-F3F3F03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48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10838-8940-4C6C-8989-D6F1D76B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BED7F-7B72-4BE6-9198-F71FB07BD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4692-DB6F-42AC-94E5-5E4189928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4C774-7F36-4CDD-8D0B-C9CDB2F8EF23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D6F85-F96C-4B4E-A062-9D311355C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7CF11-C4F9-48D7-98A4-156172FA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FE35D-0A9C-47DF-93EA-3ECF1005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91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9.png"/><Relationship Id="rId26" Type="http://schemas.openxmlformats.org/officeDocument/2006/relationships/image" Target="../media/image57.png"/><Relationship Id="rId3" Type="http://schemas.openxmlformats.org/officeDocument/2006/relationships/image" Target="../media/image19.png"/><Relationship Id="rId21" Type="http://schemas.openxmlformats.org/officeDocument/2006/relationships/image" Target="../media/image42.png"/><Relationship Id="rId34" Type="http://schemas.openxmlformats.org/officeDocument/2006/relationships/hyperlink" Target="https://freesvg.org/1554244327" TargetMode="External"/><Relationship Id="rId7" Type="http://schemas.openxmlformats.org/officeDocument/2006/relationships/image" Target="../media/image23.emf"/><Relationship Id="rId12" Type="http://schemas.openxmlformats.org/officeDocument/2006/relationships/image" Target="../media/image30.png"/><Relationship Id="rId17" Type="http://schemas.openxmlformats.org/officeDocument/2006/relationships/image" Target="../media/image38.png"/><Relationship Id="rId25" Type="http://schemas.openxmlformats.org/officeDocument/2006/relationships/image" Target="../media/image48.png"/><Relationship Id="rId33" Type="http://schemas.openxmlformats.org/officeDocument/2006/relationships/image" Target="../media/image61.png"/><Relationship Id="rId2" Type="http://schemas.openxmlformats.org/officeDocument/2006/relationships/image" Target="../media/image18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hyperlink" Target="https://sv.wikipedia.org/wiki/Agnico-Eagle_Min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8.svg"/><Relationship Id="rId24" Type="http://schemas.openxmlformats.org/officeDocument/2006/relationships/image" Target="../media/image47.jpg"/><Relationship Id="rId32" Type="http://schemas.openxmlformats.org/officeDocument/2006/relationships/hyperlink" Target="https://en.wikipedia.org/wiki/Jenkins_(software)" TargetMode="External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23" Type="http://schemas.openxmlformats.org/officeDocument/2006/relationships/image" Target="../media/image46.png"/><Relationship Id="rId28" Type="http://schemas.openxmlformats.org/officeDocument/2006/relationships/image" Target="../media/image58.png"/><Relationship Id="rId10" Type="http://schemas.openxmlformats.org/officeDocument/2006/relationships/image" Target="../media/image27.png"/><Relationship Id="rId19" Type="http://schemas.openxmlformats.org/officeDocument/2006/relationships/image" Target="../media/image40.png"/><Relationship Id="rId31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image" Target="../media/image32.png"/><Relationship Id="rId22" Type="http://schemas.openxmlformats.org/officeDocument/2006/relationships/image" Target="../media/image44.png"/><Relationship Id="rId27" Type="http://schemas.openxmlformats.org/officeDocument/2006/relationships/hyperlink" Target="http://interviewquestionjava.blogspot.com/2012/01/java-nested-class.html" TargetMode="External"/><Relationship Id="rId30" Type="http://schemas.openxmlformats.org/officeDocument/2006/relationships/image" Target="../media/image59.emf"/><Relationship Id="rId8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en.wikipedia.org/wiki/Apache_Kafka" TargetMode="External"/><Relationship Id="rId7" Type="http://schemas.openxmlformats.org/officeDocument/2006/relationships/hyperlink" Target="https://freepngimg.com/png/43779-secretary-image-png-download-fre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blog.wescale.fr/2018/01/11/typhoon-rke-de-nouveaux-outils-pour-installer-un-cluster-kubernetes/" TargetMode="External"/><Relationship Id="rId5" Type="http://schemas.openxmlformats.org/officeDocument/2006/relationships/hyperlink" Target="https://medium.freecodecamp.org/nginx-rate-limiting-in-a-nutshell-128fe9e0126c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://www.codershood.info/2018/06/16/creating-api-rate-limiter-in-nodejs-using-express-and-redis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.emf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8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imeline, map&#10;&#10;Description automatically generated">
            <a:extLst>
              <a:ext uri="{FF2B5EF4-FFF2-40B4-BE49-F238E27FC236}">
                <a16:creationId xmlns:a16="http://schemas.microsoft.com/office/drawing/2014/main" id="{10688776-2B54-954F-93C3-694D5203E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3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94" y="0"/>
            <a:ext cx="902681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DE3ABB-5F10-144E-B09E-97D6113150B5}"/>
              </a:ext>
            </a:extLst>
          </p:cNvPr>
          <p:cNvSpPr txBox="1"/>
          <p:nvPr/>
        </p:nvSpPr>
        <p:spPr>
          <a:xfrm>
            <a:off x="119269" y="218661"/>
            <a:ext cx="19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About 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452B1B-34C2-DC46-A3FB-8472F0EE6E2F}"/>
              </a:ext>
            </a:extLst>
          </p:cNvPr>
          <p:cNvSpPr txBox="1"/>
          <p:nvPr/>
        </p:nvSpPr>
        <p:spPr>
          <a:xfrm>
            <a:off x="10669040" y="6380921"/>
            <a:ext cx="146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Virtual CV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CEEDD1-E61C-4C2D-8AE7-1917EB075244}"/>
              </a:ext>
            </a:extLst>
          </p:cNvPr>
          <p:cNvSpPr/>
          <p:nvPr/>
        </p:nvSpPr>
        <p:spPr>
          <a:xfrm>
            <a:off x="8097257" y="891729"/>
            <a:ext cx="1116370" cy="113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800" b="1" dirty="0">
                <a:solidFill>
                  <a:schemeClr val="tx1"/>
                </a:solidFill>
              </a:rPr>
              <a:t>Engineering manager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803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4F99A6A-0E1D-4911-BAE4-A9CE375C65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t="17797" r="15959" b="10138"/>
          <a:stretch/>
        </p:blipFill>
        <p:spPr bwMode="auto">
          <a:xfrm>
            <a:off x="836192" y="989557"/>
            <a:ext cx="10846059" cy="51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F9F19C-F1D9-4C05-B9C8-A5830BA1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93" y="378243"/>
            <a:ext cx="9722177" cy="394886"/>
          </a:xfrm>
        </p:spPr>
        <p:txBody>
          <a:bodyPr>
            <a:normAutofit fontScale="90000"/>
          </a:bodyPr>
          <a:lstStyle/>
          <a:p>
            <a:r>
              <a:rPr lang="ar-SA" dirty="0"/>
              <a:t>End to End Process Diagram-Fiji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7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25E262-AD22-4F87-AB39-07D7F1D0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Global Navigation - Executive Summary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3C135-BFE4-48D4-8F4E-3D625F112E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DB22D4-7F46-423D-BB0E-ECBFF5372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4284" y="1376001"/>
            <a:ext cx="5523389" cy="4800600"/>
          </a:xfrm>
        </p:spPr>
        <p:txBody>
          <a:bodyPr>
            <a:normAutofit fontScale="62500" lnSpcReduction="20000"/>
          </a:bodyPr>
          <a:lstStyle/>
          <a:p>
            <a:endParaRPr lang="en-GB" dirty="0"/>
          </a:p>
          <a:p>
            <a:r>
              <a:rPr lang="en-GB" dirty="0"/>
              <a:t>Re-built in AEM</a:t>
            </a:r>
          </a:p>
          <a:p>
            <a:endParaRPr lang="en-GB" dirty="0"/>
          </a:p>
          <a:p>
            <a:r>
              <a:rPr lang="en-GB" dirty="0"/>
              <a:t>~ 5 x faster to load than existing nav </a:t>
            </a:r>
          </a:p>
          <a:p>
            <a:pPr lvl="1"/>
            <a:r>
              <a:rPr lang="en-GB" dirty="0"/>
              <a:t>Baseline &lt; 0.5 seconds | Load (2.3Mn users) &lt; 1 second </a:t>
            </a:r>
          </a:p>
          <a:p>
            <a:endParaRPr lang="en-GB" dirty="0"/>
          </a:p>
          <a:p>
            <a:r>
              <a:rPr lang="en-GB" dirty="0"/>
              <a:t>More direct links in to .com, Store, Support</a:t>
            </a:r>
          </a:p>
          <a:p>
            <a:pPr lvl="1"/>
            <a:r>
              <a:rPr lang="en-GB" dirty="0"/>
              <a:t>3 x more direct links to store  </a:t>
            </a:r>
          </a:p>
          <a:p>
            <a:endParaRPr lang="en-GB" dirty="0"/>
          </a:p>
          <a:p>
            <a:r>
              <a:rPr lang="en-GB" dirty="0"/>
              <a:t>$ 3M / q projected incremental direct revenue (US)</a:t>
            </a:r>
          </a:p>
          <a:p>
            <a:pPr lvl="1"/>
            <a:r>
              <a:rPr lang="en-GB" dirty="0"/>
              <a:t>Test was conducted under pre-</a:t>
            </a:r>
            <a:r>
              <a:rPr lang="en-GB" dirty="0" err="1"/>
              <a:t>covid</a:t>
            </a:r>
            <a:r>
              <a:rPr lang="en-GB" dirty="0"/>
              <a:t> conditions  </a:t>
            </a:r>
          </a:p>
          <a:p>
            <a:endParaRPr lang="en-GB" dirty="0"/>
          </a:p>
          <a:p>
            <a:r>
              <a:rPr lang="en-GB" dirty="0"/>
              <a:t>11% higher Rev per visit | 13.5% higher revenue in India test </a:t>
            </a:r>
          </a:p>
          <a:p>
            <a:pPr lvl="1"/>
            <a:r>
              <a:rPr lang="en-GB" dirty="0"/>
              <a:t>May 2020 – under lockdown market conditions 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83AAA-13B5-4D46-84E7-1EFF6AB0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E720E-C72B-42F0-AD69-52D60E3C60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E5E8E8">
                    <a:lumMod val="75000"/>
                  </a:srgbClr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E5E8E8">
                  <a:lumMod val="75000"/>
                </a:srgbClr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72E1035-FEE7-47CA-ACE8-26EA007A4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728" r="61669"/>
          <a:stretch/>
        </p:blipFill>
        <p:spPr>
          <a:xfrm>
            <a:off x="564540" y="3250298"/>
            <a:ext cx="4135052" cy="74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C3BCA-E737-4613-9B66-BF9811CFE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888" r="49192" b="-1"/>
          <a:stretch/>
        </p:blipFill>
        <p:spPr>
          <a:xfrm>
            <a:off x="533895" y="1986186"/>
            <a:ext cx="5306224" cy="69076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DE424CA-36AF-48C8-BCC2-0BC146C310D0}"/>
              </a:ext>
            </a:extLst>
          </p:cNvPr>
          <p:cNvSpPr txBox="1">
            <a:spLocks/>
          </p:cNvSpPr>
          <p:nvPr/>
        </p:nvSpPr>
        <p:spPr>
          <a:xfrm>
            <a:off x="641478" y="1556755"/>
            <a:ext cx="5315600" cy="27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HP Simplified" panose="020B0604020204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From a product / internal BU led layout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39405F3-FF62-4150-9856-9E12DF1273D8}"/>
              </a:ext>
            </a:extLst>
          </p:cNvPr>
          <p:cNvSpPr txBox="1">
            <a:spLocks/>
          </p:cNvSpPr>
          <p:nvPr/>
        </p:nvSpPr>
        <p:spPr>
          <a:xfrm>
            <a:off x="582289" y="2846279"/>
            <a:ext cx="5315600" cy="27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HP Simplified" panose="020B0604020204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To a user centric, task-based approach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F28AC90-4B70-4172-9210-920F6CEE68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7" r="6732"/>
          <a:stretch/>
        </p:blipFill>
        <p:spPr>
          <a:xfrm>
            <a:off x="666163" y="4583227"/>
            <a:ext cx="3135620" cy="1958743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5A06495-400B-401F-83C9-C275401B148E}"/>
              </a:ext>
            </a:extLst>
          </p:cNvPr>
          <p:cNvSpPr txBox="1">
            <a:spLocks/>
          </p:cNvSpPr>
          <p:nvPr/>
        </p:nvSpPr>
        <p:spPr>
          <a:xfrm>
            <a:off x="635453" y="4184610"/>
            <a:ext cx="5315600" cy="27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HP Simplified" panose="020B0604020204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WW x-org collaboration – Marketing, Store, Support, 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FC8EB9-AA03-4FC0-8275-72F12ACC41E3}"/>
              </a:ext>
            </a:extLst>
          </p:cNvPr>
          <p:cNvCxnSpPr>
            <a:cxnSpLocks/>
          </p:cNvCxnSpPr>
          <p:nvPr/>
        </p:nvCxnSpPr>
        <p:spPr>
          <a:xfrm>
            <a:off x="6244587" y="1279741"/>
            <a:ext cx="0" cy="5198783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59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81971-5B87-7648-8ED5-237D6DB6669D}"/>
              </a:ext>
            </a:extLst>
          </p:cNvPr>
          <p:cNvSpPr/>
          <p:nvPr/>
        </p:nvSpPr>
        <p:spPr>
          <a:xfrm>
            <a:off x="8615856" y="2952626"/>
            <a:ext cx="1992911" cy="330575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28E6431-C84E-3841-B256-E65B8DCB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E5E8E8">
                    <a:lumMod val="75000"/>
                  </a:srgbClr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HP Confidential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0F95A-C671-124C-A04E-F5DA8D56629A}"/>
              </a:ext>
            </a:extLst>
          </p:cNvPr>
          <p:cNvSpPr/>
          <p:nvPr/>
        </p:nvSpPr>
        <p:spPr>
          <a:xfrm>
            <a:off x="381001" y="931920"/>
            <a:ext cx="10446942" cy="55466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2" name="Graphic 20">
            <a:extLst>
              <a:ext uri="{FF2B5EF4-FFF2-40B4-BE49-F238E27FC236}">
                <a16:creationId xmlns:a16="http://schemas.microsoft.com/office/drawing/2014/main" id="{567DCA72-605F-D645-B449-7E6CF208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31" y="94781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6BC20C-F811-AD47-97CD-3F127CA7B4E1}"/>
              </a:ext>
            </a:extLst>
          </p:cNvPr>
          <p:cNvSpPr/>
          <p:nvPr/>
        </p:nvSpPr>
        <p:spPr>
          <a:xfrm>
            <a:off x="1337733" y="1143830"/>
            <a:ext cx="9415879" cy="5224629"/>
          </a:xfrm>
          <a:prstGeom prst="rect">
            <a:avLst/>
          </a:prstGeom>
          <a:noFill/>
          <a:ln w="1905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1E8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VPC </a:t>
            </a:r>
          </a:p>
        </p:txBody>
      </p:sp>
      <p:pic>
        <p:nvPicPr>
          <p:cNvPr id="14" name="Graphic 28">
            <a:extLst>
              <a:ext uri="{FF2B5EF4-FFF2-40B4-BE49-F238E27FC236}">
                <a16:creationId xmlns:a16="http://schemas.microsoft.com/office/drawing/2014/main" id="{7000C289-9AA7-6C4D-A039-06BB0D99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52" y="117346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4">
            <a:extLst>
              <a:ext uri="{FF2B5EF4-FFF2-40B4-BE49-F238E27FC236}">
                <a16:creationId xmlns:a16="http://schemas.microsoft.com/office/drawing/2014/main" id="{66B38423-AB94-6344-BFE8-3F707976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00" y="1379033"/>
            <a:ext cx="193031" cy="19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35">
            <a:extLst>
              <a:ext uri="{FF2B5EF4-FFF2-40B4-BE49-F238E27FC236}">
                <a16:creationId xmlns:a16="http://schemas.microsoft.com/office/drawing/2014/main" id="{352B9376-D9D5-8744-928B-84BAA745A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90" y="1155183"/>
            <a:ext cx="189036" cy="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335D9D-B8E5-9C43-A499-B0927CE61632}"/>
              </a:ext>
            </a:extLst>
          </p:cNvPr>
          <p:cNvSpPr txBox="1"/>
          <p:nvPr/>
        </p:nvSpPr>
        <p:spPr>
          <a:xfrm>
            <a:off x="8838021" y="1189949"/>
            <a:ext cx="1768802" cy="353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Public/Private Subnets 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Availability  zones as needed</a:t>
            </a:r>
            <a:endParaRPr kumimoji="0" lang="en-GB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66C633-C5BE-1B41-856E-8AA8AD28CD49}"/>
              </a:ext>
            </a:extLst>
          </p:cNvPr>
          <p:cNvSpPr/>
          <p:nvPr/>
        </p:nvSpPr>
        <p:spPr>
          <a:xfrm>
            <a:off x="376881" y="288983"/>
            <a:ext cx="10473267" cy="422734"/>
          </a:xfrm>
          <a:prstGeom prst="rect">
            <a:avLst/>
          </a:prstGeom>
          <a:solidFill>
            <a:schemeClr val="bg1"/>
          </a:solidFill>
          <a:ln w="1905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A6B8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HP Network</a:t>
            </a:r>
          </a:p>
        </p:txBody>
      </p:sp>
      <p:pic>
        <p:nvPicPr>
          <p:cNvPr id="19" name="Graphic 6">
            <a:extLst>
              <a:ext uri="{FF2B5EF4-FFF2-40B4-BE49-F238E27FC236}">
                <a16:creationId xmlns:a16="http://schemas.microsoft.com/office/drawing/2014/main" id="{7A589269-7EC8-874E-B13A-2601298A0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3994" y="331784"/>
            <a:ext cx="260350" cy="32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658FEA-53D8-B942-A16F-975E87CC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024" y="347044"/>
            <a:ext cx="622317" cy="347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D17FE-5698-F74F-833B-6A10B2374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563" y="348190"/>
            <a:ext cx="518740" cy="366700"/>
          </a:xfrm>
          <a:prstGeom prst="rect">
            <a:avLst/>
          </a:prstGeom>
        </p:spPr>
      </p:pic>
      <p:pic>
        <p:nvPicPr>
          <p:cNvPr id="22" name="Graphic 23">
            <a:extLst>
              <a:ext uri="{FF2B5EF4-FFF2-40B4-BE49-F238E27FC236}">
                <a16:creationId xmlns:a16="http://schemas.microsoft.com/office/drawing/2014/main" id="{93362A47-921C-8D4D-A87E-1BF6F952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242" y="1982174"/>
            <a:ext cx="262006" cy="2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6427A65-5DC7-944F-BFC4-70699B2F0B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3500" y="1522609"/>
            <a:ext cx="332361" cy="3323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E71677-AF46-0743-9FF1-D081B4FE80D8}"/>
              </a:ext>
            </a:extLst>
          </p:cNvPr>
          <p:cNvSpPr/>
          <p:nvPr/>
        </p:nvSpPr>
        <p:spPr>
          <a:xfrm>
            <a:off x="3001099" y="379476"/>
            <a:ext cx="2148446" cy="25552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https://www.hp.com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3A42CAB7-D66D-224A-B650-5631B0D6B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445" y="693709"/>
            <a:ext cx="13917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Amazon Ember" panose="020B0603020204020204" pitchFamily="34" charset="0"/>
                <a:cs typeface="Arial" panose="020B0604020202020204" pitchFamily="34" charset="0"/>
              </a:rPr>
              <a:t>Akamai CDN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D17FE4-014B-674F-B7FF-5B4C9A2B7257}"/>
              </a:ext>
            </a:extLst>
          </p:cNvPr>
          <p:cNvSpPr txBox="1"/>
          <p:nvPr/>
        </p:nvSpPr>
        <p:spPr>
          <a:xfrm>
            <a:off x="7119637" y="1886310"/>
            <a:ext cx="914400" cy="1716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Load Balancing</a:t>
            </a:r>
            <a:endParaRPr kumimoji="0" lang="en-GB" sz="10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pic>
        <p:nvPicPr>
          <p:cNvPr id="27" name="Graphic 17">
            <a:extLst>
              <a:ext uri="{FF2B5EF4-FFF2-40B4-BE49-F238E27FC236}">
                <a16:creationId xmlns:a16="http://schemas.microsoft.com/office/drawing/2014/main" id="{6598BD03-4927-4F43-BDCA-31D339D94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2" y="2448578"/>
            <a:ext cx="387244" cy="43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2B06BE22-0314-C948-87A2-5A7335FD7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64" y="2909207"/>
            <a:ext cx="84448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DC271D-E5E8-3D4C-B659-9F18CEC8BA2B}"/>
              </a:ext>
            </a:extLst>
          </p:cNvPr>
          <p:cNvGrpSpPr/>
          <p:nvPr/>
        </p:nvGrpSpPr>
        <p:grpSpPr>
          <a:xfrm>
            <a:off x="8817369" y="3544448"/>
            <a:ext cx="1496362" cy="800182"/>
            <a:chOff x="8819099" y="3551672"/>
            <a:chExt cx="1496362" cy="800182"/>
          </a:xfrm>
        </p:grpSpPr>
        <p:sp>
          <p:nvSpPr>
            <p:cNvPr id="30" name="Rectangle: Rounded Corners 243">
              <a:extLst>
                <a:ext uri="{FF2B5EF4-FFF2-40B4-BE49-F238E27FC236}">
                  <a16:creationId xmlns:a16="http://schemas.microsoft.com/office/drawing/2014/main" id="{5E6A020D-C5B2-774B-8355-63A4148BE2DF}"/>
                </a:ext>
              </a:extLst>
            </p:cNvPr>
            <p:cNvSpPr/>
            <p:nvPr/>
          </p:nvSpPr>
          <p:spPr>
            <a:xfrm>
              <a:off x="8819099" y="3551672"/>
              <a:ext cx="1449671" cy="648424"/>
            </a:xfrm>
            <a:prstGeom prst="round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31" name="Rectangle: Rounded Corners 244">
              <a:extLst>
                <a:ext uri="{FF2B5EF4-FFF2-40B4-BE49-F238E27FC236}">
                  <a16:creationId xmlns:a16="http://schemas.microsoft.com/office/drawing/2014/main" id="{5928B57D-C045-214A-86CC-C530F6C30CAB}"/>
                </a:ext>
              </a:extLst>
            </p:cNvPr>
            <p:cNvSpPr/>
            <p:nvPr/>
          </p:nvSpPr>
          <p:spPr>
            <a:xfrm>
              <a:off x="8898465" y="3678999"/>
              <a:ext cx="1416996" cy="672855"/>
            </a:xfrm>
            <a:prstGeom prst="round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Spark/Hadoop</a:t>
              </a:r>
            </a:p>
          </p:txBody>
        </p:sp>
      </p:grpSp>
      <p:sp>
        <p:nvSpPr>
          <p:cNvPr id="32" name="TextBox 11">
            <a:extLst>
              <a:ext uri="{FF2B5EF4-FFF2-40B4-BE49-F238E27FC236}">
                <a16:creationId xmlns:a16="http://schemas.microsoft.com/office/drawing/2014/main" id="{E33EC92A-DCBB-7A46-AB94-B5C80A774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5822" y="3016490"/>
            <a:ext cx="1519620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Amazon Ember" panose="020B0603020204020204" pitchFamily="34" charset="0"/>
                <a:cs typeface="Arial" panose="020B0604020202020204" pitchFamily="34" charset="0"/>
              </a:rPr>
              <a:t>Data Warehouse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0743E7-A177-6946-A3FE-84246A3C39DA}"/>
              </a:ext>
            </a:extLst>
          </p:cNvPr>
          <p:cNvGrpSpPr/>
          <p:nvPr/>
        </p:nvGrpSpPr>
        <p:grpSpPr>
          <a:xfrm>
            <a:off x="8793763" y="4514160"/>
            <a:ext cx="1579451" cy="629757"/>
            <a:chOff x="8735732" y="4066359"/>
            <a:chExt cx="1469076" cy="525848"/>
          </a:xfrm>
        </p:grpSpPr>
        <p:sp>
          <p:nvSpPr>
            <p:cNvPr id="34" name="Rectangle: Rounded Corners 250">
              <a:extLst>
                <a:ext uri="{FF2B5EF4-FFF2-40B4-BE49-F238E27FC236}">
                  <a16:creationId xmlns:a16="http://schemas.microsoft.com/office/drawing/2014/main" id="{AA83512B-E316-4B4E-99C0-F92D8DBFBCAE}"/>
                </a:ext>
              </a:extLst>
            </p:cNvPr>
            <p:cNvSpPr/>
            <p:nvPr/>
          </p:nvSpPr>
          <p:spPr>
            <a:xfrm>
              <a:off x="8735732" y="4066359"/>
              <a:ext cx="1449671" cy="389897"/>
            </a:xfrm>
            <a:prstGeom prst="roundRect">
              <a:avLst/>
            </a:prstGeom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35" name="Rectangle: Rounded Corners 251">
              <a:extLst>
                <a:ext uri="{FF2B5EF4-FFF2-40B4-BE49-F238E27FC236}">
                  <a16:creationId xmlns:a16="http://schemas.microsoft.com/office/drawing/2014/main" id="{E6FCD84F-4971-FC40-93FF-398F43EDDD2E}"/>
                </a:ext>
              </a:extLst>
            </p:cNvPr>
            <p:cNvSpPr/>
            <p:nvPr/>
          </p:nvSpPr>
          <p:spPr>
            <a:xfrm>
              <a:off x="8838021" y="4209897"/>
              <a:ext cx="1366787" cy="382310"/>
            </a:xfrm>
            <a:prstGeom prst="roundRect">
              <a:avLst/>
            </a:prstGeom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Business Intelligence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4FCA91E-BD6C-6441-B6B3-AA840FDE2300}"/>
              </a:ext>
            </a:extLst>
          </p:cNvPr>
          <p:cNvSpPr txBox="1"/>
          <p:nvPr/>
        </p:nvSpPr>
        <p:spPr>
          <a:xfrm>
            <a:off x="8910622" y="2309295"/>
            <a:ext cx="368802" cy="2109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EKS</a:t>
            </a:r>
            <a:endParaRPr kumimoji="0" lang="en-GB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pic>
        <p:nvPicPr>
          <p:cNvPr id="37" name="Graphic 63">
            <a:extLst>
              <a:ext uri="{FF2B5EF4-FFF2-40B4-BE49-F238E27FC236}">
                <a16:creationId xmlns:a16="http://schemas.microsoft.com/office/drawing/2014/main" id="{1BAB0062-A560-D249-8CF9-223832CEC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1" y="1589254"/>
            <a:ext cx="427785" cy="42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9">
            <a:extLst>
              <a:ext uri="{FF2B5EF4-FFF2-40B4-BE49-F238E27FC236}">
                <a16:creationId xmlns:a16="http://schemas.microsoft.com/office/drawing/2014/main" id="{37C8B9B5-AAE8-4945-ACBA-FF02FC046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696" y="2016499"/>
            <a:ext cx="6068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83F848B6-0972-6B48-9A94-903951126E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3" y="5960672"/>
            <a:ext cx="675431" cy="4263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8C6FF1-5E4A-6044-A451-ADCC43C319F6}"/>
              </a:ext>
            </a:extLst>
          </p:cNvPr>
          <p:cNvSpPr txBox="1"/>
          <p:nvPr/>
        </p:nvSpPr>
        <p:spPr>
          <a:xfrm>
            <a:off x="2326771" y="43173"/>
            <a:ext cx="6070707" cy="297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HP.</a:t>
            </a:r>
            <a:r>
              <a:rPr lang="en-US" sz="1600" b="1" dirty="0">
                <a:solidFill>
                  <a:prstClr val="black"/>
                </a:solidFill>
                <a:latin typeface="HP Simplified Light"/>
              </a:rPr>
              <a:t>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om  Architecture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203D50-92C7-5742-A6A0-B0F22AA54143}"/>
              </a:ext>
            </a:extLst>
          </p:cNvPr>
          <p:cNvSpPr/>
          <p:nvPr/>
        </p:nvSpPr>
        <p:spPr>
          <a:xfrm>
            <a:off x="3611756" y="2946803"/>
            <a:ext cx="4747684" cy="3349958"/>
          </a:xfrm>
          <a:prstGeom prst="rect">
            <a:avLst/>
          </a:prstGeom>
          <a:solidFill>
            <a:schemeClr val="bg1"/>
          </a:solidFill>
          <a:ln w="19050">
            <a:solidFill>
              <a:srgbClr val="E9823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5361D5-6689-CD4E-87F2-5A7B4F5C8D6F}"/>
              </a:ext>
            </a:extLst>
          </p:cNvPr>
          <p:cNvGrpSpPr/>
          <p:nvPr/>
        </p:nvGrpSpPr>
        <p:grpSpPr>
          <a:xfrm>
            <a:off x="3892072" y="3531917"/>
            <a:ext cx="1591627" cy="615800"/>
            <a:chOff x="1926750" y="2195270"/>
            <a:chExt cx="2300058" cy="966591"/>
          </a:xfrm>
        </p:grpSpPr>
        <p:sp>
          <p:nvSpPr>
            <p:cNvPr id="43" name="Rectangle: Rounded Corners 26">
              <a:extLst>
                <a:ext uri="{FF2B5EF4-FFF2-40B4-BE49-F238E27FC236}">
                  <a16:creationId xmlns:a16="http://schemas.microsoft.com/office/drawing/2014/main" id="{B343AE60-31A0-4E4E-9D60-8FCB9F55F287}"/>
                </a:ext>
              </a:extLst>
            </p:cNvPr>
            <p:cNvSpPr/>
            <p:nvPr/>
          </p:nvSpPr>
          <p:spPr>
            <a:xfrm>
              <a:off x="1926750" y="2195270"/>
              <a:ext cx="209491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92C72DAA-CBFD-B545-A743-80245EFA4F60}"/>
                </a:ext>
              </a:extLst>
            </p:cNvPr>
            <p:cNvSpPr/>
            <p:nvPr/>
          </p:nvSpPr>
          <p:spPr>
            <a:xfrm>
              <a:off x="2220641" y="2354303"/>
              <a:ext cx="200616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EEBC8D-485A-1540-9918-DBC317ED5B9C}"/>
                </a:ext>
              </a:extLst>
            </p:cNvPr>
            <p:cNvSpPr txBox="1"/>
            <p:nvPr/>
          </p:nvSpPr>
          <p:spPr>
            <a:xfrm>
              <a:off x="2358978" y="2622137"/>
              <a:ext cx="1511460" cy="3686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Store Services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355B99-A1EC-5E46-8A9F-35529465F1A7}"/>
              </a:ext>
            </a:extLst>
          </p:cNvPr>
          <p:cNvGrpSpPr/>
          <p:nvPr/>
        </p:nvGrpSpPr>
        <p:grpSpPr>
          <a:xfrm>
            <a:off x="6208194" y="3513810"/>
            <a:ext cx="1591627" cy="615800"/>
            <a:chOff x="1926750" y="2195270"/>
            <a:chExt cx="2300058" cy="966591"/>
          </a:xfrm>
        </p:grpSpPr>
        <p:sp>
          <p:nvSpPr>
            <p:cNvPr id="47" name="Rectangle: Rounded Corners 156">
              <a:extLst>
                <a:ext uri="{FF2B5EF4-FFF2-40B4-BE49-F238E27FC236}">
                  <a16:creationId xmlns:a16="http://schemas.microsoft.com/office/drawing/2014/main" id="{CD04E7C4-979D-014C-BED1-8A7507D96A24}"/>
                </a:ext>
              </a:extLst>
            </p:cNvPr>
            <p:cNvSpPr/>
            <p:nvPr/>
          </p:nvSpPr>
          <p:spPr>
            <a:xfrm>
              <a:off x="1926750" y="2195270"/>
              <a:ext cx="209491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48" name="Rectangle: Rounded Corners 157">
              <a:extLst>
                <a:ext uri="{FF2B5EF4-FFF2-40B4-BE49-F238E27FC236}">
                  <a16:creationId xmlns:a16="http://schemas.microsoft.com/office/drawing/2014/main" id="{BCE1BD8B-7DFD-F847-9CAE-89A7567CC20F}"/>
                </a:ext>
              </a:extLst>
            </p:cNvPr>
            <p:cNvSpPr/>
            <p:nvPr/>
          </p:nvSpPr>
          <p:spPr>
            <a:xfrm>
              <a:off x="2220641" y="2354303"/>
              <a:ext cx="200616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AA2C52-D5F7-3146-BC7B-7EB40DFFBC09}"/>
                </a:ext>
              </a:extLst>
            </p:cNvPr>
            <p:cNvSpPr txBox="1"/>
            <p:nvPr/>
          </p:nvSpPr>
          <p:spPr>
            <a:xfrm>
              <a:off x="2392099" y="2484067"/>
              <a:ext cx="1667457" cy="166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Header Service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BB2958-44A5-0A4C-A200-A0646561C2AC}"/>
              </a:ext>
            </a:extLst>
          </p:cNvPr>
          <p:cNvGrpSpPr/>
          <p:nvPr/>
        </p:nvGrpSpPr>
        <p:grpSpPr>
          <a:xfrm>
            <a:off x="3902509" y="5319700"/>
            <a:ext cx="1591627" cy="712140"/>
            <a:chOff x="1926750" y="2195270"/>
            <a:chExt cx="2300058" cy="966591"/>
          </a:xfrm>
        </p:grpSpPr>
        <p:sp>
          <p:nvSpPr>
            <p:cNvPr id="51" name="Rectangle: Rounded Corners 165">
              <a:extLst>
                <a:ext uri="{FF2B5EF4-FFF2-40B4-BE49-F238E27FC236}">
                  <a16:creationId xmlns:a16="http://schemas.microsoft.com/office/drawing/2014/main" id="{505B71A4-D445-F748-B3C2-78B8501872FF}"/>
                </a:ext>
              </a:extLst>
            </p:cNvPr>
            <p:cNvSpPr/>
            <p:nvPr/>
          </p:nvSpPr>
          <p:spPr>
            <a:xfrm>
              <a:off x="1926750" y="2195270"/>
              <a:ext cx="209491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52" name="Rectangle: Rounded Corners 166">
              <a:extLst>
                <a:ext uri="{FF2B5EF4-FFF2-40B4-BE49-F238E27FC236}">
                  <a16:creationId xmlns:a16="http://schemas.microsoft.com/office/drawing/2014/main" id="{A89E9221-8B80-604A-8FE3-4E9A951AA249}"/>
                </a:ext>
              </a:extLst>
            </p:cNvPr>
            <p:cNvSpPr/>
            <p:nvPr/>
          </p:nvSpPr>
          <p:spPr>
            <a:xfrm>
              <a:off x="2220641" y="2354303"/>
              <a:ext cx="200616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50D955-7CBA-2144-BE0B-D358D8E6E709}"/>
                </a:ext>
              </a:extLst>
            </p:cNvPr>
            <p:cNvSpPr txBox="1"/>
            <p:nvPr/>
          </p:nvSpPr>
          <p:spPr>
            <a:xfrm>
              <a:off x="2392099" y="2484067"/>
              <a:ext cx="1829918" cy="2970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HP Simplified Light"/>
                </a:rPr>
                <a:t>Product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(</a:t>
              </a:r>
              <a:endPara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222851A-AD5F-CE4A-AE68-26EBF0BCFEC1}"/>
              </a:ext>
            </a:extLst>
          </p:cNvPr>
          <p:cNvGrpSpPr/>
          <p:nvPr/>
        </p:nvGrpSpPr>
        <p:grpSpPr>
          <a:xfrm>
            <a:off x="6096241" y="3009059"/>
            <a:ext cx="1519620" cy="276999"/>
            <a:chOff x="5237614" y="2992785"/>
            <a:chExt cx="1519620" cy="276999"/>
          </a:xfrm>
        </p:grpSpPr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6B8C5F56-409B-4644-A250-B55FB4054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7614" y="2992785"/>
              <a:ext cx="1519620" cy="27699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Amazon Ember" panose="020B0603020204020204" pitchFamily="34" charset="0"/>
                  <a:cs typeface="Arial" panose="020B0604020202020204" pitchFamily="34" charset="0"/>
                </a:rPr>
                <a:t>    Auto Scaling</a:t>
              </a:r>
            </a:p>
          </p:txBody>
        </p:sp>
        <p:pic>
          <p:nvPicPr>
            <p:cNvPr id="56" name="Graphic 6">
              <a:extLst>
                <a:ext uri="{FF2B5EF4-FFF2-40B4-BE49-F238E27FC236}">
                  <a16:creationId xmlns:a16="http://schemas.microsoft.com/office/drawing/2014/main" id="{AD2A895A-5935-EA42-892C-E56A5E138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991" y="3028723"/>
              <a:ext cx="186862" cy="18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" name="Picture 54" descr="Image result for docker logo">
            <a:extLst>
              <a:ext uri="{FF2B5EF4-FFF2-40B4-BE49-F238E27FC236}">
                <a16:creationId xmlns:a16="http://schemas.microsoft.com/office/drawing/2014/main" id="{AA7A8F10-56E0-7A48-B6D6-0A1BFE7D6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575" y="1993078"/>
            <a:ext cx="319928" cy="3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11">
            <a:extLst>
              <a:ext uri="{FF2B5EF4-FFF2-40B4-BE49-F238E27FC236}">
                <a16:creationId xmlns:a16="http://schemas.microsoft.com/office/drawing/2014/main" id="{1420663E-7C17-A744-817D-D21B41EAD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318" y="3012723"/>
            <a:ext cx="1932043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Amazon Ember" panose="020B0603020204020204" pitchFamily="34" charset="0"/>
                <a:cs typeface="Arial" panose="020B0604020202020204" pitchFamily="34" charset="0"/>
              </a:rPr>
              <a:t>Application Services</a:t>
            </a:r>
          </a:p>
        </p:txBody>
      </p:sp>
      <p:sp>
        <p:nvSpPr>
          <p:cNvPr id="59" name="Rectangle: Rounded Corners 205">
            <a:extLst>
              <a:ext uri="{FF2B5EF4-FFF2-40B4-BE49-F238E27FC236}">
                <a16:creationId xmlns:a16="http://schemas.microsoft.com/office/drawing/2014/main" id="{FB4E9CE6-42F9-8C47-A922-5D0BEC848DD3}"/>
              </a:ext>
            </a:extLst>
          </p:cNvPr>
          <p:cNvSpPr/>
          <p:nvPr/>
        </p:nvSpPr>
        <p:spPr>
          <a:xfrm>
            <a:off x="1480278" y="3602421"/>
            <a:ext cx="1637547" cy="1021372"/>
          </a:xfrm>
          <a:prstGeom prst="roundRect">
            <a:avLst/>
          </a:prstGeom>
          <a:ln>
            <a:solidFill>
              <a:srgbClr val="C0385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60" name="Rectangle: Rounded Corners 206">
            <a:extLst>
              <a:ext uri="{FF2B5EF4-FFF2-40B4-BE49-F238E27FC236}">
                <a16:creationId xmlns:a16="http://schemas.microsoft.com/office/drawing/2014/main" id="{72E8CFD3-07E4-7846-8512-7B59720D5A09}"/>
              </a:ext>
            </a:extLst>
          </p:cNvPr>
          <p:cNvSpPr/>
          <p:nvPr/>
        </p:nvSpPr>
        <p:spPr>
          <a:xfrm>
            <a:off x="1564523" y="3666383"/>
            <a:ext cx="1582966" cy="1012331"/>
          </a:xfrm>
          <a:prstGeom prst="roundRect">
            <a:avLst/>
          </a:prstGeom>
          <a:ln>
            <a:solidFill>
              <a:srgbClr val="C0385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C160E49-DF21-D545-94C8-6BE653CC1027}"/>
              </a:ext>
            </a:extLst>
          </p:cNvPr>
          <p:cNvGrpSpPr/>
          <p:nvPr/>
        </p:nvGrpSpPr>
        <p:grpSpPr>
          <a:xfrm>
            <a:off x="1662156" y="3757306"/>
            <a:ext cx="681792" cy="688423"/>
            <a:chOff x="4329026" y="3201532"/>
            <a:chExt cx="519884" cy="776468"/>
          </a:xfrm>
        </p:grpSpPr>
        <p:sp>
          <p:nvSpPr>
            <p:cNvPr id="62" name="TextBox 22">
              <a:extLst>
                <a:ext uri="{FF2B5EF4-FFF2-40B4-BE49-F238E27FC236}">
                  <a16:creationId xmlns:a16="http://schemas.microsoft.com/office/drawing/2014/main" id="{79FE5CF6-EC56-0745-9474-61209178BA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9026" y="3682932"/>
              <a:ext cx="519884" cy="29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Primary</a:t>
              </a:r>
            </a:p>
          </p:txBody>
        </p:sp>
        <p:pic>
          <p:nvPicPr>
            <p:cNvPr id="63" name="Graphic 25">
              <a:extLst>
                <a:ext uri="{FF2B5EF4-FFF2-40B4-BE49-F238E27FC236}">
                  <a16:creationId xmlns:a16="http://schemas.microsoft.com/office/drawing/2014/main" id="{F03125F9-F8FE-4447-AB08-AE4472C7C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794" y="320153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D99A83-2386-5E40-A42A-8E3D3967D557}"/>
              </a:ext>
            </a:extLst>
          </p:cNvPr>
          <p:cNvGrpSpPr/>
          <p:nvPr/>
        </p:nvGrpSpPr>
        <p:grpSpPr>
          <a:xfrm>
            <a:off x="2063752" y="3748644"/>
            <a:ext cx="1128211" cy="708424"/>
            <a:chOff x="4554029" y="4266229"/>
            <a:chExt cx="944114" cy="796582"/>
          </a:xfrm>
        </p:grpSpPr>
        <p:sp>
          <p:nvSpPr>
            <p:cNvPr id="65" name="TextBox 22">
              <a:extLst>
                <a:ext uri="{FF2B5EF4-FFF2-40B4-BE49-F238E27FC236}">
                  <a16:creationId xmlns:a16="http://schemas.microsoft.com/office/drawing/2014/main" id="{F842ADFA-B7DE-0D4C-A8F6-22FA50CCA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4029" y="4768646"/>
              <a:ext cx="944114" cy="294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Standby</a:t>
              </a:r>
            </a:p>
          </p:txBody>
        </p:sp>
        <p:pic>
          <p:nvPicPr>
            <p:cNvPr id="66" name="Graphic 25">
              <a:extLst>
                <a:ext uri="{FF2B5EF4-FFF2-40B4-BE49-F238E27FC236}">
                  <a16:creationId xmlns:a16="http://schemas.microsoft.com/office/drawing/2014/main" id="{8B9EAA26-876D-0449-B6AA-41C0CD281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563" y="426622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7" name="Graphic 6">
            <a:extLst>
              <a:ext uri="{FF2B5EF4-FFF2-40B4-BE49-F238E27FC236}">
                <a16:creationId xmlns:a16="http://schemas.microsoft.com/office/drawing/2014/main" id="{AA4FA552-E350-C044-A0F4-4C734721A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04" y="3482385"/>
            <a:ext cx="260966" cy="23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B03EA49-092C-1F4E-80A7-A898EC336695}"/>
              </a:ext>
            </a:extLst>
          </p:cNvPr>
          <p:cNvSpPr txBox="1"/>
          <p:nvPr/>
        </p:nvSpPr>
        <p:spPr>
          <a:xfrm>
            <a:off x="1763938" y="3277699"/>
            <a:ext cx="893474" cy="1842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  <a:sym typeface="Wingdings" panose="05000000000000000000" pitchFamily="2" charset="2"/>
              </a:rPr>
              <a:t>Amazon RDS (DXC initially)</a:t>
            </a: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D0BBCB5-9113-7B43-8319-8CAB11D8F2C2}"/>
              </a:ext>
            </a:extLst>
          </p:cNvPr>
          <p:cNvGrpSpPr/>
          <p:nvPr/>
        </p:nvGrpSpPr>
        <p:grpSpPr>
          <a:xfrm>
            <a:off x="1541111" y="4785454"/>
            <a:ext cx="1563906" cy="915324"/>
            <a:chOff x="4558747" y="4688816"/>
            <a:chExt cx="1383907" cy="9466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8FAF64-CD4B-6A42-A246-9D9E67FB4E9D}"/>
                </a:ext>
              </a:extLst>
            </p:cNvPr>
            <p:cNvSpPr txBox="1"/>
            <p:nvPr/>
          </p:nvSpPr>
          <p:spPr>
            <a:xfrm>
              <a:off x="4558747" y="4688816"/>
              <a:ext cx="1344719" cy="858798"/>
            </a:xfrm>
            <a:prstGeom prst="rect">
              <a:avLst/>
            </a:prstGeom>
            <a:noFill/>
            <a:ln w="12700" cmpd="thickThin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8F26D0-D371-C246-8A59-AB98230129BC}"/>
                </a:ext>
              </a:extLst>
            </p:cNvPr>
            <p:cNvSpPr txBox="1"/>
            <p:nvPr/>
          </p:nvSpPr>
          <p:spPr>
            <a:xfrm>
              <a:off x="4637314" y="4768006"/>
              <a:ext cx="1305340" cy="842997"/>
            </a:xfrm>
            <a:prstGeom prst="rect">
              <a:avLst/>
            </a:prstGeom>
            <a:noFill/>
            <a:ln w="12700" cmpd="thickThin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72" name="TextBox 18">
              <a:extLst>
                <a:ext uri="{FF2B5EF4-FFF2-40B4-BE49-F238E27FC236}">
                  <a16:creationId xmlns:a16="http://schemas.microsoft.com/office/drawing/2014/main" id="{A61351E4-A7C9-F946-BF19-AB58893C58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5489" y="5245227"/>
              <a:ext cx="1093846" cy="39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ElasticCache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Redis </a:t>
              </a:r>
            </a:p>
          </p:txBody>
        </p:sp>
        <p:pic>
          <p:nvPicPr>
            <p:cNvPr id="73" name="Graphic 24">
              <a:extLst>
                <a:ext uri="{FF2B5EF4-FFF2-40B4-BE49-F238E27FC236}">
                  <a16:creationId xmlns:a16="http://schemas.microsoft.com/office/drawing/2014/main" id="{7F78A0A0-26E6-4A4A-8490-47A33F6B8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943" y="481619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B085186-009E-FD47-A55E-61C5E5DAED48}"/>
              </a:ext>
            </a:extLst>
          </p:cNvPr>
          <p:cNvCxnSpPr>
            <a:cxnSpLocks/>
          </p:cNvCxnSpPr>
          <p:nvPr/>
        </p:nvCxnSpPr>
        <p:spPr>
          <a:xfrm flipH="1">
            <a:off x="3146409" y="4113107"/>
            <a:ext cx="44920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77AF791-B01D-3549-9A09-4BC02AA13C07}"/>
              </a:ext>
            </a:extLst>
          </p:cNvPr>
          <p:cNvCxnSpPr>
            <a:cxnSpLocks/>
          </p:cNvCxnSpPr>
          <p:nvPr/>
        </p:nvCxnSpPr>
        <p:spPr>
          <a:xfrm flipH="1">
            <a:off x="3204558" y="5235638"/>
            <a:ext cx="376595" cy="1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DB3129E-A6B7-8440-914A-0298501B212D}"/>
              </a:ext>
            </a:extLst>
          </p:cNvPr>
          <p:cNvCxnSpPr>
            <a:cxnSpLocks/>
          </p:cNvCxnSpPr>
          <p:nvPr/>
        </p:nvCxnSpPr>
        <p:spPr>
          <a:xfrm>
            <a:off x="7422819" y="2028465"/>
            <a:ext cx="0" cy="8746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A06BEAF-EEB3-C54C-B938-EF1372C16C0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081563" y="1688790"/>
            <a:ext cx="1201937" cy="332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322E822-16E0-8E4E-BCD7-7D58CF8BC720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1004546" y="1792563"/>
            <a:ext cx="1143499" cy="1058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6C515512-134C-DA47-B451-4BBD0815B0B2}"/>
              </a:ext>
            </a:extLst>
          </p:cNvPr>
          <p:cNvSpPr/>
          <p:nvPr/>
        </p:nvSpPr>
        <p:spPr>
          <a:xfrm>
            <a:off x="2148045" y="1196875"/>
            <a:ext cx="3934502" cy="170578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90F8677-3AD8-A64A-9DA3-326BA02FE9D1}"/>
              </a:ext>
            </a:extLst>
          </p:cNvPr>
          <p:cNvGrpSpPr/>
          <p:nvPr/>
        </p:nvGrpSpPr>
        <p:grpSpPr>
          <a:xfrm>
            <a:off x="4321547" y="1238713"/>
            <a:ext cx="1510667" cy="218949"/>
            <a:chOff x="3899615" y="2993741"/>
            <a:chExt cx="1519620" cy="276999"/>
          </a:xfrm>
        </p:grpSpPr>
        <p:sp>
          <p:nvSpPr>
            <p:cNvPr id="81" name="TextBox 11">
              <a:extLst>
                <a:ext uri="{FF2B5EF4-FFF2-40B4-BE49-F238E27FC236}">
                  <a16:creationId xmlns:a16="http://schemas.microsoft.com/office/drawing/2014/main" id="{85A05DB5-7829-E64D-A521-0154381831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9615" y="2993741"/>
              <a:ext cx="1519620" cy="27699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Amazon Ember" panose="020B0603020204020204" pitchFamily="34" charset="0"/>
                  <a:cs typeface="Arial" panose="020B0604020202020204" pitchFamily="34" charset="0"/>
                </a:rPr>
                <a:t>    Auto Scaling</a:t>
              </a:r>
            </a:p>
          </p:txBody>
        </p:sp>
        <p:pic>
          <p:nvPicPr>
            <p:cNvPr id="82" name="Graphic 6">
              <a:extLst>
                <a:ext uri="{FF2B5EF4-FFF2-40B4-BE49-F238E27FC236}">
                  <a16:creationId xmlns:a16="http://schemas.microsoft.com/office/drawing/2014/main" id="{C1B4DDD9-7F21-DF48-8114-639FB2EDB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2604" y="3046867"/>
              <a:ext cx="177822" cy="17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3" name="TextBox 11">
            <a:extLst>
              <a:ext uri="{FF2B5EF4-FFF2-40B4-BE49-F238E27FC236}">
                <a16:creationId xmlns:a16="http://schemas.microsoft.com/office/drawing/2014/main" id="{AFBD60E9-A10F-6A40-A667-19442484A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1892" y="1233291"/>
            <a:ext cx="1920660" cy="22900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Amazon Ember" panose="020B0603020204020204" pitchFamily="34" charset="0"/>
                <a:cs typeface="Arial" panose="020B0604020202020204" pitchFamily="34" charset="0"/>
              </a:rPr>
              <a:t>User Interface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8F175A8-D538-AE4E-B0CB-A76FCD997067}"/>
              </a:ext>
            </a:extLst>
          </p:cNvPr>
          <p:cNvGrpSpPr/>
          <p:nvPr/>
        </p:nvGrpSpPr>
        <p:grpSpPr>
          <a:xfrm>
            <a:off x="2435958" y="1609990"/>
            <a:ext cx="1597391" cy="533636"/>
            <a:chOff x="4795069" y="2172075"/>
            <a:chExt cx="1606858" cy="573751"/>
          </a:xfrm>
        </p:grpSpPr>
        <p:sp>
          <p:nvSpPr>
            <p:cNvPr id="85" name="Rectangle: Rounded Corners 325">
              <a:extLst>
                <a:ext uri="{FF2B5EF4-FFF2-40B4-BE49-F238E27FC236}">
                  <a16:creationId xmlns:a16="http://schemas.microsoft.com/office/drawing/2014/main" id="{4DBE0700-6D48-884B-A8F0-6B30FA2675A0}"/>
                </a:ext>
              </a:extLst>
            </p:cNvPr>
            <p:cNvSpPr/>
            <p:nvPr/>
          </p:nvSpPr>
          <p:spPr>
            <a:xfrm>
              <a:off x="4804523" y="2172075"/>
              <a:ext cx="1378936" cy="463977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86" name="Rectangle: Rounded Corners 327">
              <a:extLst>
                <a:ext uri="{FF2B5EF4-FFF2-40B4-BE49-F238E27FC236}">
                  <a16:creationId xmlns:a16="http://schemas.microsoft.com/office/drawing/2014/main" id="{DCBA0463-0BB1-F749-A749-B812E9E84E15}"/>
                </a:ext>
              </a:extLst>
            </p:cNvPr>
            <p:cNvSpPr/>
            <p:nvPr/>
          </p:nvSpPr>
          <p:spPr>
            <a:xfrm>
              <a:off x="4938239" y="2281849"/>
              <a:ext cx="1320518" cy="463977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80F02B6-C3E1-724A-8E78-1D29C0D66609}"/>
                </a:ext>
              </a:extLst>
            </p:cNvPr>
            <p:cNvGrpSpPr/>
            <p:nvPr/>
          </p:nvGrpSpPr>
          <p:grpSpPr>
            <a:xfrm>
              <a:off x="5015028" y="2339557"/>
              <a:ext cx="1080972" cy="179990"/>
              <a:chOff x="2624088" y="1884701"/>
              <a:chExt cx="1080972" cy="17999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97398ED-5210-5147-9459-2EA1C48C879D}"/>
                  </a:ext>
                </a:extLst>
              </p:cNvPr>
              <p:cNvSpPr/>
              <p:nvPr/>
            </p:nvSpPr>
            <p:spPr>
              <a:xfrm>
                <a:off x="2624088" y="1884701"/>
                <a:ext cx="1080972" cy="1799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SPA Web App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2C1FBD3D-0DF7-7E4D-9557-A506382D8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48997" y="1895541"/>
                <a:ext cx="186778" cy="150245"/>
              </a:xfrm>
              <a:prstGeom prst="rect">
                <a:avLst/>
              </a:prstGeom>
            </p:spPr>
          </p:pic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37EE596-F391-2448-BB3D-43C7E123FE14}"/>
                </a:ext>
              </a:extLst>
            </p:cNvPr>
            <p:cNvSpPr txBox="1"/>
            <p:nvPr/>
          </p:nvSpPr>
          <p:spPr>
            <a:xfrm>
              <a:off x="4795069" y="2513837"/>
              <a:ext cx="1606858" cy="2194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Product Pages</a:t>
              </a:r>
              <a:endPara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7E80965-E5C8-F546-9B1E-598A54EF873B}"/>
              </a:ext>
            </a:extLst>
          </p:cNvPr>
          <p:cNvGrpSpPr/>
          <p:nvPr/>
        </p:nvGrpSpPr>
        <p:grpSpPr>
          <a:xfrm>
            <a:off x="2435958" y="2309540"/>
            <a:ext cx="1597391" cy="533636"/>
            <a:chOff x="4795069" y="2172075"/>
            <a:chExt cx="1606858" cy="573751"/>
          </a:xfrm>
        </p:grpSpPr>
        <p:sp>
          <p:nvSpPr>
            <p:cNvPr id="94" name="Rectangle: Rounded Corners 297">
              <a:extLst>
                <a:ext uri="{FF2B5EF4-FFF2-40B4-BE49-F238E27FC236}">
                  <a16:creationId xmlns:a16="http://schemas.microsoft.com/office/drawing/2014/main" id="{FD214333-5B64-2743-B2F0-EA342E39D7BC}"/>
                </a:ext>
              </a:extLst>
            </p:cNvPr>
            <p:cNvSpPr/>
            <p:nvPr/>
          </p:nvSpPr>
          <p:spPr>
            <a:xfrm>
              <a:off x="4804523" y="2172075"/>
              <a:ext cx="1378936" cy="463977"/>
            </a:xfrm>
            <a:prstGeom prst="roundRect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95" name="Rectangle: Rounded Corners 320">
              <a:extLst>
                <a:ext uri="{FF2B5EF4-FFF2-40B4-BE49-F238E27FC236}">
                  <a16:creationId xmlns:a16="http://schemas.microsoft.com/office/drawing/2014/main" id="{31C507F7-C256-F849-8583-DFFBE02AD4B4}"/>
                </a:ext>
              </a:extLst>
            </p:cNvPr>
            <p:cNvSpPr/>
            <p:nvPr/>
          </p:nvSpPr>
          <p:spPr>
            <a:xfrm>
              <a:off x="4938239" y="2281849"/>
              <a:ext cx="1320518" cy="463977"/>
            </a:xfrm>
            <a:prstGeom prst="roundRect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B0DD095-8A9C-904A-B1A0-CCC765024C42}"/>
                </a:ext>
              </a:extLst>
            </p:cNvPr>
            <p:cNvGrpSpPr/>
            <p:nvPr/>
          </p:nvGrpSpPr>
          <p:grpSpPr>
            <a:xfrm>
              <a:off x="4997994" y="2339558"/>
              <a:ext cx="1080972" cy="179990"/>
              <a:chOff x="2607054" y="1884702"/>
              <a:chExt cx="1080972" cy="179990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8F6E31A-90B9-2E46-BDCF-0CAA67DE1CA1}"/>
                  </a:ext>
                </a:extLst>
              </p:cNvPr>
              <p:cNvSpPr/>
              <p:nvPr/>
            </p:nvSpPr>
            <p:spPr>
              <a:xfrm>
                <a:off x="2607054" y="1884702"/>
                <a:ext cx="1080972" cy="1799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SPA Web App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F78CF32A-8B69-6043-AA8E-77A3A79A6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48997" y="1895310"/>
                <a:ext cx="186778" cy="150245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008AF54-6EF7-614D-ACC5-264C5598DCF3}"/>
                </a:ext>
              </a:extLst>
            </p:cNvPr>
            <p:cNvSpPr txBox="1"/>
            <p:nvPr/>
          </p:nvSpPr>
          <p:spPr>
            <a:xfrm>
              <a:off x="4795069" y="2513837"/>
              <a:ext cx="1606858" cy="2194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Landing page</a:t>
              </a:r>
              <a:endPara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90E1CC5-F050-794E-8ADD-C8DC1C944DFC}"/>
              </a:ext>
            </a:extLst>
          </p:cNvPr>
          <p:cNvGrpSpPr/>
          <p:nvPr/>
        </p:nvGrpSpPr>
        <p:grpSpPr>
          <a:xfrm>
            <a:off x="4049747" y="1619857"/>
            <a:ext cx="1932901" cy="668338"/>
            <a:chOff x="4734042" y="2172075"/>
            <a:chExt cx="1731120" cy="718580"/>
          </a:xfrm>
        </p:grpSpPr>
        <p:sp>
          <p:nvSpPr>
            <p:cNvPr id="106" name="Rectangle: Rounded Corners 290">
              <a:extLst>
                <a:ext uri="{FF2B5EF4-FFF2-40B4-BE49-F238E27FC236}">
                  <a16:creationId xmlns:a16="http://schemas.microsoft.com/office/drawing/2014/main" id="{2BCDA3B5-C396-C748-9259-D38FA560CDED}"/>
                </a:ext>
              </a:extLst>
            </p:cNvPr>
            <p:cNvSpPr/>
            <p:nvPr/>
          </p:nvSpPr>
          <p:spPr>
            <a:xfrm>
              <a:off x="4804523" y="2172075"/>
              <a:ext cx="1378936" cy="463977"/>
            </a:xfrm>
            <a:prstGeom prst="roundRect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07" name="Rectangle: Rounded Corners 292">
              <a:extLst>
                <a:ext uri="{FF2B5EF4-FFF2-40B4-BE49-F238E27FC236}">
                  <a16:creationId xmlns:a16="http://schemas.microsoft.com/office/drawing/2014/main" id="{A609EE61-D206-5748-B678-BB2C1EFC2316}"/>
                </a:ext>
              </a:extLst>
            </p:cNvPr>
            <p:cNvSpPr/>
            <p:nvPr/>
          </p:nvSpPr>
          <p:spPr>
            <a:xfrm>
              <a:off x="4938239" y="2281849"/>
              <a:ext cx="1320518" cy="463977"/>
            </a:xfrm>
            <a:prstGeom prst="roundRect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299FF71-3FE0-834C-8D18-D08927176128}"/>
                </a:ext>
              </a:extLst>
            </p:cNvPr>
            <p:cNvGrpSpPr/>
            <p:nvPr/>
          </p:nvGrpSpPr>
          <p:grpSpPr>
            <a:xfrm>
              <a:off x="5015028" y="2357764"/>
              <a:ext cx="1080972" cy="179990"/>
              <a:chOff x="2624088" y="1902908"/>
              <a:chExt cx="1080972" cy="17999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0294441-8444-AB47-B970-292DACD3E1E1}"/>
                  </a:ext>
                </a:extLst>
              </p:cNvPr>
              <p:cNvSpPr/>
              <p:nvPr/>
            </p:nvSpPr>
            <p:spPr>
              <a:xfrm>
                <a:off x="2624088" y="1902908"/>
                <a:ext cx="1080972" cy="1799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SPA Web App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9B6F9963-EBAE-E04D-9E27-B4E3B2474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41448" y="1929049"/>
                <a:ext cx="186778" cy="150245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1564BCD-CA55-164F-A389-449BF23346A1}"/>
                </a:ext>
              </a:extLst>
            </p:cNvPr>
            <p:cNvSpPr txBox="1"/>
            <p:nvPr/>
          </p:nvSpPr>
          <p:spPr>
            <a:xfrm>
              <a:off x="4734042" y="2548892"/>
              <a:ext cx="1731120" cy="3417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HP Simplified Light"/>
                </a:rPr>
                <a:t>Campaign</a:t>
              </a:r>
              <a:endPara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604369E-50E3-1147-AFAD-70BA79922106}"/>
              </a:ext>
            </a:extLst>
          </p:cNvPr>
          <p:cNvGrpSpPr/>
          <p:nvPr/>
        </p:nvGrpSpPr>
        <p:grpSpPr>
          <a:xfrm>
            <a:off x="4115297" y="2319408"/>
            <a:ext cx="1766699" cy="533636"/>
            <a:chOff x="4795069" y="2172075"/>
            <a:chExt cx="1606858" cy="573751"/>
          </a:xfrm>
        </p:grpSpPr>
        <p:sp>
          <p:nvSpPr>
            <p:cNvPr id="113" name="Rectangle: Rounded Corners 283">
              <a:extLst>
                <a:ext uri="{FF2B5EF4-FFF2-40B4-BE49-F238E27FC236}">
                  <a16:creationId xmlns:a16="http://schemas.microsoft.com/office/drawing/2014/main" id="{8D8AE746-BBE3-9048-AE20-7136C8E46B1F}"/>
                </a:ext>
              </a:extLst>
            </p:cNvPr>
            <p:cNvSpPr/>
            <p:nvPr/>
          </p:nvSpPr>
          <p:spPr>
            <a:xfrm>
              <a:off x="4804523" y="2172075"/>
              <a:ext cx="1378936" cy="463977"/>
            </a:xfrm>
            <a:prstGeom prst="roundRect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14" name="Rectangle: Rounded Corners 285">
              <a:extLst>
                <a:ext uri="{FF2B5EF4-FFF2-40B4-BE49-F238E27FC236}">
                  <a16:creationId xmlns:a16="http://schemas.microsoft.com/office/drawing/2014/main" id="{4944D71A-CFF3-A446-BB06-5D0A2D746FB2}"/>
                </a:ext>
              </a:extLst>
            </p:cNvPr>
            <p:cNvSpPr/>
            <p:nvPr/>
          </p:nvSpPr>
          <p:spPr>
            <a:xfrm>
              <a:off x="4938239" y="2281849"/>
              <a:ext cx="1320518" cy="463977"/>
            </a:xfrm>
            <a:prstGeom prst="roundRect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D5E2C28-DEAC-2145-940D-2E412ADAFDE1}"/>
                </a:ext>
              </a:extLst>
            </p:cNvPr>
            <p:cNvGrpSpPr/>
            <p:nvPr/>
          </p:nvGrpSpPr>
          <p:grpSpPr>
            <a:xfrm>
              <a:off x="4999626" y="2339558"/>
              <a:ext cx="1080972" cy="179990"/>
              <a:chOff x="2608686" y="1884702"/>
              <a:chExt cx="1080972" cy="17999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F45A27D-52FE-C945-B67C-0FE777B1C786}"/>
                  </a:ext>
                </a:extLst>
              </p:cNvPr>
              <p:cNvSpPr/>
              <p:nvPr/>
            </p:nvSpPr>
            <p:spPr>
              <a:xfrm>
                <a:off x="2608686" y="1884702"/>
                <a:ext cx="1080972" cy="1799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SPA Web App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C4816D44-4150-4B46-A6F4-4F8E07BA9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48997" y="1895307"/>
                <a:ext cx="186778" cy="150245"/>
              </a:xfrm>
              <a:prstGeom prst="rect">
                <a:avLst/>
              </a:prstGeom>
            </p:spPr>
          </p:pic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81146F8-E3CA-D54C-B478-5EC86E8AD287}"/>
                </a:ext>
              </a:extLst>
            </p:cNvPr>
            <p:cNvSpPr txBox="1"/>
            <p:nvPr/>
          </p:nvSpPr>
          <p:spPr>
            <a:xfrm>
              <a:off x="4795069" y="2513837"/>
              <a:ext cx="1606858" cy="2194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Global header</a:t>
              </a:r>
              <a:endPara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pic>
        <p:nvPicPr>
          <p:cNvPr id="119" name="Graphic 14">
            <a:extLst>
              <a:ext uri="{FF2B5EF4-FFF2-40B4-BE49-F238E27FC236}">
                <a16:creationId xmlns:a16="http://schemas.microsoft.com/office/drawing/2014/main" id="{47AAE35B-6E7C-F14B-B985-81199D9A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42" y="1998685"/>
            <a:ext cx="286922" cy="28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D0014CB-E149-7245-B7EE-2047E793BA89}"/>
              </a:ext>
            </a:extLst>
          </p:cNvPr>
          <p:cNvSpPr txBox="1"/>
          <p:nvPr/>
        </p:nvSpPr>
        <p:spPr>
          <a:xfrm>
            <a:off x="9443975" y="2294437"/>
            <a:ext cx="503148" cy="1451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Fargate</a:t>
            </a:r>
            <a:endParaRPr kumimoji="0" lang="en-GB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pic>
        <p:nvPicPr>
          <p:cNvPr id="121" name="Picture 120" descr="Logo, icon&#10;&#10;Description automatically generated">
            <a:extLst>
              <a:ext uri="{FF2B5EF4-FFF2-40B4-BE49-F238E27FC236}">
                <a16:creationId xmlns:a16="http://schemas.microsoft.com/office/drawing/2014/main" id="{7F2A8E7E-2416-054D-B8CD-E1C4ABF99A6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95" y="1090389"/>
            <a:ext cx="482453" cy="482453"/>
          </a:xfrm>
          <a:prstGeom prst="rect">
            <a:avLst/>
          </a:prstGeom>
        </p:spPr>
      </p:pic>
      <p:pic>
        <p:nvPicPr>
          <p:cNvPr id="122" name="Picture 121" descr="Icon&#10;&#10;Description automatically generated">
            <a:extLst>
              <a:ext uri="{FF2B5EF4-FFF2-40B4-BE49-F238E27FC236}">
                <a16:creationId xmlns:a16="http://schemas.microsoft.com/office/drawing/2014/main" id="{1C5583FD-CD47-1B49-9295-A63DCF027D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2" y="5585596"/>
            <a:ext cx="387861" cy="427025"/>
          </a:xfrm>
          <a:prstGeom prst="rect">
            <a:avLst/>
          </a:prstGeom>
        </p:spPr>
      </p:pic>
      <p:pic>
        <p:nvPicPr>
          <p:cNvPr id="123" name="Picture 122" descr="Logo, icon, company name&#10;&#10;Description automatically generated">
            <a:extLst>
              <a:ext uri="{FF2B5EF4-FFF2-40B4-BE49-F238E27FC236}">
                <a16:creationId xmlns:a16="http://schemas.microsoft.com/office/drawing/2014/main" id="{6A89C5A4-E98B-054E-BF69-3D8A4E116C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30" y="3334390"/>
            <a:ext cx="507618" cy="51425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D5B2AF7-CE81-3F40-A513-067369F3AB7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70762" y="3412933"/>
            <a:ext cx="440818" cy="308573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6A4AAB8D-712D-224B-9398-FF82E1650B9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43983" y="4295749"/>
            <a:ext cx="440818" cy="308573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EA9FF85-C019-0743-8D61-4228958F0AB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50353" y="5202532"/>
            <a:ext cx="440818" cy="308573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F424DFA3-4D1C-D046-B5D3-5AE37B0B666E}"/>
              </a:ext>
            </a:extLst>
          </p:cNvPr>
          <p:cNvSpPr/>
          <p:nvPr/>
        </p:nvSpPr>
        <p:spPr>
          <a:xfrm>
            <a:off x="66433" y="5563590"/>
            <a:ext cx="1014472" cy="422734"/>
          </a:xfrm>
          <a:prstGeom prst="rect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/>
              <a:t>Code quality</a:t>
            </a:r>
            <a:endParaRPr lang="en-GB" sz="12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6C61112-F520-2846-B1FE-02CD04C714E5}"/>
              </a:ext>
            </a:extLst>
          </p:cNvPr>
          <p:cNvSpPr/>
          <p:nvPr/>
        </p:nvSpPr>
        <p:spPr>
          <a:xfrm>
            <a:off x="6961040" y="379476"/>
            <a:ext cx="1005071" cy="24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Web Browser</a:t>
            </a:r>
            <a:endParaRPr lang="en-GB" sz="900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5F421F0-16B4-F448-B337-191834882D2D}"/>
              </a:ext>
            </a:extLst>
          </p:cNvPr>
          <p:cNvSpPr/>
          <p:nvPr/>
        </p:nvSpPr>
        <p:spPr>
          <a:xfrm>
            <a:off x="9175374" y="377073"/>
            <a:ext cx="1005071" cy="24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Mobile</a:t>
            </a:r>
            <a:endParaRPr lang="en-GB" sz="900" dirty="0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E74DFF2-6479-D346-848A-A061277D3AAA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7463576" y="622011"/>
            <a:ext cx="584719" cy="197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86A4F38-B924-0D4B-8642-DB38122DFF6F}"/>
              </a:ext>
            </a:extLst>
          </p:cNvPr>
          <p:cNvCxnSpPr>
            <a:stCxn id="129" idx="2"/>
          </p:cNvCxnSpPr>
          <p:nvPr/>
        </p:nvCxnSpPr>
        <p:spPr>
          <a:xfrm flipH="1">
            <a:off x="8910622" y="619608"/>
            <a:ext cx="767288" cy="17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AC811400-99DF-BD4F-8C12-5B914A9C4C63}"/>
              </a:ext>
            </a:extLst>
          </p:cNvPr>
          <p:cNvSpPr txBox="1"/>
          <p:nvPr/>
        </p:nvSpPr>
        <p:spPr>
          <a:xfrm>
            <a:off x="1392663" y="1627242"/>
            <a:ext cx="679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Media files</a:t>
            </a:r>
            <a:endParaRPr lang="en-GB" sz="800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5068E80-391D-EC40-88E0-00FFF6819F11}"/>
              </a:ext>
            </a:extLst>
          </p:cNvPr>
          <p:cNvCxnSpPr>
            <a:cxnSpLocks/>
            <a:endCxn id="134" idx="1"/>
          </p:cNvCxnSpPr>
          <p:nvPr/>
        </p:nvCxnSpPr>
        <p:spPr>
          <a:xfrm flipV="1">
            <a:off x="6064870" y="2672797"/>
            <a:ext cx="1958532" cy="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8A007A8-5001-AB42-83AC-D24FF27A83AB}"/>
              </a:ext>
            </a:extLst>
          </p:cNvPr>
          <p:cNvSpPr txBox="1"/>
          <p:nvPr/>
        </p:nvSpPr>
        <p:spPr>
          <a:xfrm>
            <a:off x="8023402" y="2395798"/>
            <a:ext cx="705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Click Steam Analysis</a:t>
            </a:r>
            <a:endParaRPr lang="en-GB" sz="1000" dirty="0"/>
          </a:p>
        </p:txBody>
      </p:sp>
      <p:pic>
        <p:nvPicPr>
          <p:cNvPr id="135" name="Graphic 63">
            <a:extLst>
              <a:ext uri="{FF2B5EF4-FFF2-40B4-BE49-F238E27FC236}">
                <a16:creationId xmlns:a16="http://schemas.microsoft.com/office/drawing/2014/main" id="{56F0ED60-0948-694F-AA17-7AC5136B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657" y="2472987"/>
            <a:ext cx="427785" cy="42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AE78223-D230-804D-9CA5-063B224B63B2}"/>
              </a:ext>
            </a:extLst>
          </p:cNvPr>
          <p:cNvCxnSpPr>
            <a:stCxn id="134" idx="3"/>
            <a:endCxn id="135" idx="1"/>
          </p:cNvCxnSpPr>
          <p:nvPr/>
        </p:nvCxnSpPr>
        <p:spPr>
          <a:xfrm>
            <a:off x="8728462" y="2672797"/>
            <a:ext cx="340195" cy="1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62">
            <a:extLst>
              <a:ext uri="{FF2B5EF4-FFF2-40B4-BE49-F238E27FC236}">
                <a16:creationId xmlns:a16="http://schemas.microsoft.com/office/drawing/2014/main" id="{9805C706-8940-CD4C-AA98-82B3597F0A39}"/>
              </a:ext>
            </a:extLst>
          </p:cNvPr>
          <p:cNvCxnSpPr>
            <a:stCxn id="135" idx="3"/>
            <a:endCxn id="9" idx="0"/>
          </p:cNvCxnSpPr>
          <p:nvPr/>
        </p:nvCxnSpPr>
        <p:spPr>
          <a:xfrm>
            <a:off x="9496442" y="2686880"/>
            <a:ext cx="115870" cy="265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137" descr="A picture containing coil spring, light&#10;&#10;Description automatically generated">
            <a:extLst>
              <a:ext uri="{FF2B5EF4-FFF2-40B4-BE49-F238E27FC236}">
                <a16:creationId xmlns:a16="http://schemas.microsoft.com/office/drawing/2014/main" id="{29E5C651-7042-CA4E-954A-CF43B4DE66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5228406" y="3936602"/>
            <a:ext cx="339695" cy="339695"/>
          </a:xfrm>
          <a:prstGeom prst="rect">
            <a:avLst/>
          </a:prstGeom>
        </p:spPr>
      </p:pic>
      <p:pic>
        <p:nvPicPr>
          <p:cNvPr id="139" name="Picture 138" descr="A picture containing coil spring, light&#10;&#10;Description automatically generated">
            <a:extLst>
              <a:ext uri="{FF2B5EF4-FFF2-40B4-BE49-F238E27FC236}">
                <a16:creationId xmlns:a16="http://schemas.microsoft.com/office/drawing/2014/main" id="{3FBEB216-1671-254D-93EA-31DC2C3433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5260456" y="4802218"/>
            <a:ext cx="339695" cy="339695"/>
          </a:xfrm>
          <a:prstGeom prst="rect">
            <a:avLst/>
          </a:prstGeom>
        </p:spPr>
      </p:pic>
      <p:pic>
        <p:nvPicPr>
          <p:cNvPr id="140" name="Picture 139" descr="A picture containing coil spring, light&#10;&#10;Description automatically generated">
            <a:extLst>
              <a:ext uri="{FF2B5EF4-FFF2-40B4-BE49-F238E27FC236}">
                <a16:creationId xmlns:a16="http://schemas.microsoft.com/office/drawing/2014/main" id="{4D7EA019-5B27-3F40-A748-3114CF64F1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5276149" y="5786887"/>
            <a:ext cx="339695" cy="339695"/>
          </a:xfrm>
          <a:prstGeom prst="rect">
            <a:avLst/>
          </a:prstGeom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B8ED312-905D-A64A-BFCE-0AF895205A70}"/>
              </a:ext>
            </a:extLst>
          </p:cNvPr>
          <p:cNvGrpSpPr/>
          <p:nvPr/>
        </p:nvGrpSpPr>
        <p:grpSpPr>
          <a:xfrm>
            <a:off x="4044472" y="4554950"/>
            <a:ext cx="1591627" cy="615800"/>
            <a:chOff x="1926750" y="2195270"/>
            <a:chExt cx="2300058" cy="966591"/>
          </a:xfrm>
        </p:grpSpPr>
        <p:sp>
          <p:nvSpPr>
            <p:cNvPr id="142" name="Rectangle: Rounded Corners 226">
              <a:extLst>
                <a:ext uri="{FF2B5EF4-FFF2-40B4-BE49-F238E27FC236}">
                  <a16:creationId xmlns:a16="http://schemas.microsoft.com/office/drawing/2014/main" id="{0FEB8ADB-FB46-EF47-9EBD-0012F5B56E2F}"/>
                </a:ext>
              </a:extLst>
            </p:cNvPr>
            <p:cNvSpPr/>
            <p:nvPr/>
          </p:nvSpPr>
          <p:spPr>
            <a:xfrm>
              <a:off x="1926750" y="2195270"/>
              <a:ext cx="209491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43" name="Rectangle: Rounded Corners 230">
              <a:extLst>
                <a:ext uri="{FF2B5EF4-FFF2-40B4-BE49-F238E27FC236}">
                  <a16:creationId xmlns:a16="http://schemas.microsoft.com/office/drawing/2014/main" id="{00CAFB07-8440-154C-A129-B84246C64E36}"/>
                </a:ext>
              </a:extLst>
            </p:cNvPr>
            <p:cNvSpPr/>
            <p:nvPr/>
          </p:nvSpPr>
          <p:spPr>
            <a:xfrm>
              <a:off x="2220641" y="2354303"/>
              <a:ext cx="200616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B85DB9B-D24E-E541-AA17-2ECFB5BDA497}"/>
                </a:ext>
              </a:extLst>
            </p:cNvPr>
            <p:cNvSpPr txBox="1"/>
            <p:nvPr/>
          </p:nvSpPr>
          <p:spPr>
            <a:xfrm>
              <a:off x="2392099" y="2484067"/>
              <a:ext cx="1667457" cy="2564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Content management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7C90745-5DDA-C842-8E5A-4156ACE211FB}"/>
              </a:ext>
            </a:extLst>
          </p:cNvPr>
          <p:cNvGrpSpPr/>
          <p:nvPr/>
        </p:nvGrpSpPr>
        <p:grpSpPr>
          <a:xfrm>
            <a:off x="6203346" y="4509943"/>
            <a:ext cx="1591627" cy="615800"/>
            <a:chOff x="1926750" y="2195270"/>
            <a:chExt cx="2300058" cy="966591"/>
          </a:xfrm>
        </p:grpSpPr>
        <p:sp>
          <p:nvSpPr>
            <p:cNvPr id="146" name="Rectangle: Rounded Corners 239">
              <a:extLst>
                <a:ext uri="{FF2B5EF4-FFF2-40B4-BE49-F238E27FC236}">
                  <a16:creationId xmlns:a16="http://schemas.microsoft.com/office/drawing/2014/main" id="{284F9E34-FC1E-1049-BDF0-3F766DE5E6B4}"/>
                </a:ext>
              </a:extLst>
            </p:cNvPr>
            <p:cNvSpPr/>
            <p:nvPr/>
          </p:nvSpPr>
          <p:spPr>
            <a:xfrm>
              <a:off x="1926750" y="2195270"/>
              <a:ext cx="209491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47" name="Rectangle: Rounded Corners 241">
              <a:extLst>
                <a:ext uri="{FF2B5EF4-FFF2-40B4-BE49-F238E27FC236}">
                  <a16:creationId xmlns:a16="http://schemas.microsoft.com/office/drawing/2014/main" id="{1F9367F7-DCA1-1B46-9224-7B9F468AF4AB}"/>
                </a:ext>
              </a:extLst>
            </p:cNvPr>
            <p:cNvSpPr/>
            <p:nvPr/>
          </p:nvSpPr>
          <p:spPr>
            <a:xfrm>
              <a:off x="2220641" y="2354303"/>
              <a:ext cx="200616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81025F8-1ABD-6148-89EA-3891F99EF79D}"/>
                </a:ext>
              </a:extLst>
            </p:cNvPr>
            <p:cNvSpPr txBox="1"/>
            <p:nvPr/>
          </p:nvSpPr>
          <p:spPr>
            <a:xfrm>
              <a:off x="2392099" y="2484067"/>
              <a:ext cx="1667457" cy="166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Footer Service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38C4747-B4F8-3843-921C-CB5DC3AB087E}"/>
              </a:ext>
            </a:extLst>
          </p:cNvPr>
          <p:cNvGrpSpPr/>
          <p:nvPr/>
        </p:nvGrpSpPr>
        <p:grpSpPr>
          <a:xfrm>
            <a:off x="6194259" y="5372969"/>
            <a:ext cx="1591627" cy="615800"/>
            <a:chOff x="1926750" y="2195270"/>
            <a:chExt cx="2300058" cy="966591"/>
          </a:xfrm>
        </p:grpSpPr>
        <p:sp>
          <p:nvSpPr>
            <p:cNvPr id="150" name="Rectangle: Rounded Corners 246">
              <a:extLst>
                <a:ext uri="{FF2B5EF4-FFF2-40B4-BE49-F238E27FC236}">
                  <a16:creationId xmlns:a16="http://schemas.microsoft.com/office/drawing/2014/main" id="{F9DB1EEC-84FE-2B42-92BA-0752DD3D76C1}"/>
                </a:ext>
              </a:extLst>
            </p:cNvPr>
            <p:cNvSpPr/>
            <p:nvPr/>
          </p:nvSpPr>
          <p:spPr>
            <a:xfrm>
              <a:off x="1926750" y="2195270"/>
              <a:ext cx="209491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51" name="Rectangle: Rounded Corners 248">
              <a:extLst>
                <a:ext uri="{FF2B5EF4-FFF2-40B4-BE49-F238E27FC236}">
                  <a16:creationId xmlns:a16="http://schemas.microsoft.com/office/drawing/2014/main" id="{8B3DA9FD-48A6-5247-BF54-CE3D2032B1A6}"/>
                </a:ext>
              </a:extLst>
            </p:cNvPr>
            <p:cNvSpPr/>
            <p:nvPr/>
          </p:nvSpPr>
          <p:spPr>
            <a:xfrm>
              <a:off x="2220641" y="2354303"/>
              <a:ext cx="200616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9D5C157-20B5-3F41-800F-9BF82B54B3E8}"/>
                </a:ext>
              </a:extLst>
            </p:cNvPr>
            <p:cNvSpPr txBox="1"/>
            <p:nvPr/>
          </p:nvSpPr>
          <p:spPr>
            <a:xfrm>
              <a:off x="2392099" y="2484067"/>
              <a:ext cx="1667457" cy="166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Translation Service</a:t>
              </a:r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367FC87-8360-AD48-BC87-22413AEB78E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80719" y="3469773"/>
            <a:ext cx="440818" cy="308573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6F9E9CCE-2F31-3F4E-AFA0-42338A5A7F7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71386" y="4430253"/>
            <a:ext cx="440818" cy="308573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A4BA23F7-315F-B448-91C7-B2F3DD74F9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34264" y="5244140"/>
            <a:ext cx="440818" cy="308573"/>
          </a:xfrm>
          <a:prstGeom prst="rect">
            <a:avLst/>
          </a:prstGeom>
        </p:spPr>
      </p:pic>
      <p:pic>
        <p:nvPicPr>
          <p:cNvPr id="156" name="Picture 155" descr="Logo&#10;&#10;Description automatically generated">
            <a:extLst>
              <a:ext uri="{FF2B5EF4-FFF2-40B4-BE49-F238E27FC236}">
                <a16:creationId xmlns:a16="http://schemas.microsoft.com/office/drawing/2014/main" id="{2F2B7B99-6C68-EA4D-87D0-0E1230A1D33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7581347" y="3980521"/>
            <a:ext cx="313890" cy="313890"/>
          </a:xfrm>
          <a:prstGeom prst="rect">
            <a:avLst/>
          </a:prstGeom>
        </p:spPr>
      </p:pic>
      <p:pic>
        <p:nvPicPr>
          <p:cNvPr id="157" name="Picture 156" descr="Logo&#10;&#10;Description automatically generated">
            <a:extLst>
              <a:ext uri="{FF2B5EF4-FFF2-40B4-BE49-F238E27FC236}">
                <a16:creationId xmlns:a16="http://schemas.microsoft.com/office/drawing/2014/main" id="{CD1F2631-6AEF-224C-A759-F171A3B45C4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7652221" y="4928147"/>
            <a:ext cx="313890" cy="313890"/>
          </a:xfrm>
          <a:prstGeom prst="rect">
            <a:avLst/>
          </a:prstGeom>
        </p:spPr>
      </p:pic>
      <p:pic>
        <p:nvPicPr>
          <p:cNvPr id="158" name="Picture 157" descr="Logo&#10;&#10;Description automatically generated">
            <a:extLst>
              <a:ext uri="{FF2B5EF4-FFF2-40B4-BE49-F238E27FC236}">
                <a16:creationId xmlns:a16="http://schemas.microsoft.com/office/drawing/2014/main" id="{CDB60B10-26E0-1C41-9ED3-3AA6476DB2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7628941" y="5813178"/>
            <a:ext cx="313890" cy="31389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220FB81F-3F27-4048-989D-AA9D27243BD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09799" y="5395404"/>
            <a:ext cx="571500" cy="819150"/>
          </a:xfrm>
          <a:prstGeom prst="rect">
            <a:avLst/>
          </a:prstGeom>
        </p:spPr>
      </p:pic>
      <p:cxnSp>
        <p:nvCxnSpPr>
          <p:cNvPr id="160" name="Connector: Elbow 79">
            <a:extLst>
              <a:ext uri="{FF2B5EF4-FFF2-40B4-BE49-F238E27FC236}">
                <a16:creationId xmlns:a16="http://schemas.microsoft.com/office/drawing/2014/main" id="{76D5F094-7794-6047-A307-52D424CA85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32534" y="5372968"/>
            <a:ext cx="645376" cy="159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82">
            <a:extLst>
              <a:ext uri="{FF2B5EF4-FFF2-40B4-BE49-F238E27FC236}">
                <a16:creationId xmlns:a16="http://schemas.microsoft.com/office/drawing/2014/main" id="{BF26249E-CB51-EA49-9D44-20C765AFD570}"/>
              </a:ext>
            </a:extLst>
          </p:cNvPr>
          <p:cNvCxnSpPr>
            <a:cxnSpLocks/>
            <a:endCxn id="30" idx="1"/>
          </p:cNvCxnSpPr>
          <p:nvPr/>
        </p:nvCxnSpPr>
        <p:spPr>
          <a:xfrm rot="10800000" flipH="1">
            <a:off x="8785643" y="3868661"/>
            <a:ext cx="31726" cy="1721465"/>
          </a:xfrm>
          <a:prstGeom prst="bentConnector3">
            <a:avLst>
              <a:gd name="adj1" fmla="val -7205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1">
            <a:extLst>
              <a:ext uri="{FF2B5EF4-FFF2-40B4-BE49-F238E27FC236}">
                <a16:creationId xmlns:a16="http://schemas.microsoft.com/office/drawing/2014/main" id="{BCEE27C2-F184-E64D-BF89-93A3AF058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304" y="5506660"/>
            <a:ext cx="554439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Amazon Ember" panose="020B0603020204020204" pitchFamily="34" charset="0"/>
                <a:cs typeface="Arial" panose="020B0604020202020204" pitchFamily="34" charset="0"/>
              </a:rPr>
              <a:t>ETL</a:t>
            </a:r>
          </a:p>
        </p:txBody>
      </p:sp>
      <p:pic>
        <p:nvPicPr>
          <p:cNvPr id="163" name="Picture 16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5D8ED7-F454-374A-B6B8-F90AE194BBA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376881" y="4289924"/>
            <a:ext cx="952743" cy="306783"/>
          </a:xfrm>
          <a:prstGeom prst="rect">
            <a:avLst/>
          </a:prstGeom>
        </p:spPr>
      </p:pic>
      <p:pic>
        <p:nvPicPr>
          <p:cNvPr id="164" name="Picture 163" descr="A picture containing icon&#10;&#10;Description automatically generated">
            <a:extLst>
              <a:ext uri="{FF2B5EF4-FFF2-40B4-BE49-F238E27FC236}">
                <a16:creationId xmlns:a16="http://schemas.microsoft.com/office/drawing/2014/main" id="{1299F74F-F64F-1F46-98B2-54CCF691697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 flipH="1">
            <a:off x="508637" y="4718137"/>
            <a:ext cx="493039" cy="493039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F81CA778-E393-F647-B2FB-12C8D8C4297B}"/>
              </a:ext>
            </a:extLst>
          </p:cNvPr>
          <p:cNvSpPr txBox="1"/>
          <p:nvPr/>
        </p:nvSpPr>
        <p:spPr>
          <a:xfrm>
            <a:off x="563382" y="5254596"/>
            <a:ext cx="493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</a:t>
            </a:r>
            <a:endParaRPr lang="en-GB" sz="1000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EB4A44F-DE22-DB44-99F1-5ABFD649EFFE}"/>
              </a:ext>
            </a:extLst>
          </p:cNvPr>
          <p:cNvSpPr/>
          <p:nvPr/>
        </p:nvSpPr>
        <p:spPr>
          <a:xfrm>
            <a:off x="10125014" y="2387553"/>
            <a:ext cx="2109606" cy="108760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1. For Analysis we capture click. 2. Hadoop for computing like aggregation, sort data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3. Data Warehouse for reporting for Business Intelligence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605DD2F4-04EC-C140-968B-E1988EC7E0CA}"/>
              </a:ext>
            </a:extLst>
          </p:cNvPr>
          <p:cNvSpPr/>
          <p:nvPr/>
        </p:nvSpPr>
        <p:spPr>
          <a:xfrm>
            <a:off x="10271278" y="5408097"/>
            <a:ext cx="1742465" cy="71848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Non-SQL database to keep analytical data 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100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D41AF8-BE19-4C2D-B751-E3948789F2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09335" y="643467"/>
            <a:ext cx="8773330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38A4DA-2F20-46FA-87AE-8B66DF6D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93" y="378243"/>
            <a:ext cx="9722177" cy="394886"/>
          </a:xfrm>
        </p:spPr>
        <p:txBody>
          <a:bodyPr>
            <a:normAutofit fontScale="90000"/>
          </a:bodyPr>
          <a:lstStyle/>
          <a:p>
            <a:r>
              <a:rPr lang="ar-SA" dirty="0"/>
              <a:t>Hp.Com-Analysis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1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A58F-B93A-7E4A-9B82-9AA3824C58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F4E2EC5-9521-B14A-9AC9-75658C60F8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26" y="599364"/>
            <a:ext cx="5410735" cy="5659272"/>
          </a:xfrm>
        </p:spPr>
      </p:pic>
      <p:pic>
        <p:nvPicPr>
          <p:cNvPr id="14" name="Content Placeholder 15">
            <a:extLst>
              <a:ext uri="{FF2B5EF4-FFF2-40B4-BE49-F238E27FC236}">
                <a16:creationId xmlns:a16="http://schemas.microsoft.com/office/drawing/2014/main" id="{E155B939-E88A-D74B-A54D-46C2F5E7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18" y="617899"/>
            <a:ext cx="5675556" cy="56592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5D201C-0D74-42A3-8485-4EC866A4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3" y="218857"/>
            <a:ext cx="9722177" cy="394886"/>
          </a:xfrm>
        </p:spPr>
        <p:txBody>
          <a:bodyPr>
            <a:normAutofit fontScale="90000"/>
          </a:bodyPr>
          <a:lstStyle/>
          <a:p>
            <a:r>
              <a:rPr lang="ar-SA" dirty="0"/>
              <a:t>Hp.Com High level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4E69-AD90-4455-B507-9CF89273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What I do</a:t>
            </a:r>
            <a:endParaRPr lang="en-US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9F2CB40A-C3A7-4FA7-BBF8-2D1C927CC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5161" y="1527199"/>
            <a:ext cx="914400" cy="14859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29CEC5-DF3A-4473-A4B8-4C3E124E4F68}"/>
              </a:ext>
            </a:extLst>
          </p:cNvPr>
          <p:cNvSpPr txBox="1"/>
          <p:nvPr/>
        </p:nvSpPr>
        <p:spPr>
          <a:xfrm>
            <a:off x="2086252" y="1953087"/>
            <a:ext cx="88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lot of requests and hold the right tasks to keep focus</a:t>
            </a:r>
            <a:endParaRPr lang="en-GB" dirty="0"/>
          </a:p>
        </p:txBody>
      </p:sp>
      <p:pic>
        <p:nvPicPr>
          <p:cNvPr id="9" name="Picture 8" descr="A green and white logo&#10;&#10;Description automatically generated with low confidence">
            <a:extLst>
              <a:ext uri="{FF2B5EF4-FFF2-40B4-BE49-F238E27FC236}">
                <a16:creationId xmlns:a16="http://schemas.microsoft.com/office/drawing/2014/main" id="{00377663-89A2-4F84-BA24-75AA18ECC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5161" y="3153905"/>
            <a:ext cx="102870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63F06B-666C-438A-81BD-B1D69C1ED4A1}"/>
              </a:ext>
            </a:extLst>
          </p:cNvPr>
          <p:cNvSpPr txBox="1"/>
          <p:nvPr/>
        </p:nvSpPr>
        <p:spPr>
          <a:xfrm>
            <a:off x="2047009" y="3429000"/>
            <a:ext cx="563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Balance load based on people</a:t>
            </a:r>
            <a:endParaRPr lang="en-GB" dirty="0"/>
          </a:p>
        </p:txBody>
      </p:sp>
      <p:pic>
        <p:nvPicPr>
          <p:cNvPr id="13" name="Picture 12" descr="A picture containing text, queen, computer&#10;&#10;Description automatically generated">
            <a:extLst>
              <a:ext uri="{FF2B5EF4-FFF2-40B4-BE49-F238E27FC236}">
                <a16:creationId xmlns:a16="http://schemas.microsoft.com/office/drawing/2014/main" id="{BA2AF758-B2F5-41A1-88C3-4B1DFE3BA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71900" y="177089"/>
            <a:ext cx="1600632" cy="1287865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D0889C2-43A8-44AF-8B87-D0E164AF4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09155" y="4428639"/>
            <a:ext cx="1124706" cy="1028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E77535-9023-4D04-A670-E0234B79BFE1}"/>
              </a:ext>
            </a:extLst>
          </p:cNvPr>
          <p:cNvSpPr txBox="1"/>
          <p:nvPr/>
        </p:nvSpPr>
        <p:spPr>
          <a:xfrm>
            <a:off x="2047005" y="4573657"/>
            <a:ext cx="52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 limit so best developer does not get burnt out</a:t>
            </a:r>
            <a:endParaRPr lang="en-GB" dirty="0"/>
          </a:p>
        </p:txBody>
      </p:sp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537F9EB0-1E1D-4F77-87BB-53D1EE70F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09155" y="5796028"/>
            <a:ext cx="1124706" cy="8645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EC44B9-5BED-4669-9A89-1BAA2094BCC7}"/>
              </a:ext>
            </a:extLst>
          </p:cNvPr>
          <p:cNvSpPr txBox="1"/>
          <p:nvPr/>
        </p:nvSpPr>
        <p:spPr>
          <a:xfrm>
            <a:off x="2088573" y="5943600"/>
            <a:ext cx="813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Monitors </a:t>
            </a:r>
            <a:r>
              <a:rPr lang="en-US" dirty="0" err="1"/>
              <a:t>devs</a:t>
            </a:r>
            <a:r>
              <a:rPr lang="en-US" dirty="0"/>
              <a:t> who are either struggling with tasks or reassigning or spinning new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99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819FD37-F4D1-D14C-A26E-A70571FA0D2D}"/>
              </a:ext>
            </a:extLst>
          </p:cNvPr>
          <p:cNvSpPr/>
          <p:nvPr/>
        </p:nvSpPr>
        <p:spPr>
          <a:xfrm>
            <a:off x="6412052" y="4238061"/>
            <a:ext cx="3336025" cy="24897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A040807-FE7C-BB42-8C95-60C8AE8D2321}"/>
              </a:ext>
            </a:extLst>
          </p:cNvPr>
          <p:cNvSpPr/>
          <p:nvPr/>
        </p:nvSpPr>
        <p:spPr>
          <a:xfrm>
            <a:off x="6408166" y="1276900"/>
            <a:ext cx="4268581" cy="22777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30C9C81-7F97-A045-921A-65B6C38CD1D9}"/>
              </a:ext>
            </a:extLst>
          </p:cNvPr>
          <p:cNvSpPr/>
          <p:nvPr/>
        </p:nvSpPr>
        <p:spPr>
          <a:xfrm>
            <a:off x="8391254" y="1728856"/>
            <a:ext cx="1342054" cy="154133"/>
          </a:xfrm>
          <a:prstGeom prst="rect">
            <a:avLst/>
          </a:prstGeom>
          <a:solidFill>
            <a:schemeClr val="accent6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FCBF5A-D3AC-B343-B9A2-57E60043CD9E}"/>
              </a:ext>
            </a:extLst>
          </p:cNvPr>
          <p:cNvSpPr/>
          <p:nvPr/>
        </p:nvSpPr>
        <p:spPr>
          <a:xfrm>
            <a:off x="2263403" y="2593108"/>
            <a:ext cx="2111715" cy="138296"/>
          </a:xfrm>
          <a:prstGeom prst="rect">
            <a:avLst/>
          </a:prstGeom>
          <a:solidFill>
            <a:schemeClr val="accent6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40" name="Title 1">
            <a:extLst>
              <a:ext uri="{FF2B5EF4-FFF2-40B4-BE49-F238E27FC236}">
                <a16:creationId xmlns:a16="http://schemas.microsoft.com/office/drawing/2014/main" id="{0EFD09DA-41E0-EF4B-AF99-D5248759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93" y="378243"/>
            <a:ext cx="9722177" cy="394886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Customer Journey</a:t>
            </a:r>
            <a:r>
              <a:rPr lang="ar-SA" dirty="0"/>
              <a:t>-Fiji</a:t>
            </a:r>
            <a:endParaRPr lang="en-US" dirty="0"/>
          </a:p>
        </p:txBody>
      </p:sp>
      <p:sp>
        <p:nvSpPr>
          <p:cNvPr id="141" name="Slide Number Placeholder 3">
            <a:extLst>
              <a:ext uri="{FF2B5EF4-FFF2-40B4-BE49-F238E27FC236}">
                <a16:creationId xmlns:a16="http://schemas.microsoft.com/office/drawing/2014/main" id="{4C0CC8C2-A6FA-1046-8C96-DCF0BEB2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E720E-C72B-42F0-AD69-52D60E3C60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E5E8E8">
                    <a:lumMod val="75000"/>
                  </a:srgbClr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E5E8E8">
                  <a:lumMod val="75000"/>
                </a:srgbClr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98CD4E-42EF-D644-982E-2D67AF58748D}"/>
              </a:ext>
            </a:extLst>
          </p:cNvPr>
          <p:cNvCxnSpPr>
            <a:cxnSpLocks/>
          </p:cNvCxnSpPr>
          <p:nvPr/>
        </p:nvCxnSpPr>
        <p:spPr>
          <a:xfrm>
            <a:off x="0" y="3717757"/>
            <a:ext cx="12192000" cy="0"/>
          </a:xfrm>
          <a:prstGeom prst="line">
            <a:avLst/>
          </a:prstGeom>
          <a:ln w="3175">
            <a:solidFill>
              <a:schemeClr val="accent4"/>
            </a:solidFill>
            <a:prstDash val="lgDashDot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CFDB2FE4-8102-4B49-8A1B-05F20C6A8E9B}"/>
              </a:ext>
            </a:extLst>
          </p:cNvPr>
          <p:cNvSpPr txBox="1"/>
          <p:nvPr/>
        </p:nvSpPr>
        <p:spPr>
          <a:xfrm>
            <a:off x="1901602" y="2089791"/>
            <a:ext cx="587402" cy="2784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Customer Interest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E00BAF5-272E-C34A-8B50-BA1299D903D1}"/>
              </a:ext>
            </a:extLst>
          </p:cNvPr>
          <p:cNvSpPr txBox="1"/>
          <p:nvPr/>
        </p:nvSpPr>
        <p:spPr>
          <a:xfrm>
            <a:off x="4140972" y="2067935"/>
            <a:ext cx="618838" cy="32220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Customer Requests quote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570179A-1939-184D-9497-2CC9EB35716B}"/>
              </a:ext>
            </a:extLst>
          </p:cNvPr>
          <p:cNvSpPr txBox="1"/>
          <p:nvPr/>
        </p:nvSpPr>
        <p:spPr>
          <a:xfrm>
            <a:off x="2910736" y="2098647"/>
            <a:ext cx="889687" cy="2607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Solutioning and Hardware build configuration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6B1AE8E-92FC-DF49-9EC4-DC37AAF466E5}"/>
              </a:ext>
            </a:extLst>
          </p:cNvPr>
          <p:cNvSpPr txBox="1"/>
          <p:nvPr/>
        </p:nvSpPr>
        <p:spPr>
          <a:xfrm>
            <a:off x="5440406" y="2029790"/>
            <a:ext cx="889687" cy="3984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Config Services requirements gathering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6F41AAD-6EC6-8F45-96AD-F5627C9FF0C1}"/>
              </a:ext>
            </a:extLst>
          </p:cNvPr>
          <p:cNvSpPr txBox="1"/>
          <p:nvPr/>
        </p:nvSpPr>
        <p:spPr>
          <a:xfrm>
            <a:off x="10869573" y="2813352"/>
            <a:ext cx="806019" cy="26047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E98233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SKU-based quote ready to send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3EBC921-5138-5540-AD2A-4701DB806CB5}"/>
              </a:ext>
            </a:extLst>
          </p:cNvPr>
          <p:cNvSpPr txBox="1"/>
          <p:nvPr/>
        </p:nvSpPr>
        <p:spPr>
          <a:xfrm>
            <a:off x="537215" y="3829457"/>
            <a:ext cx="1581883" cy="1830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FUTURE EXPERIENCE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61CBF-04BE-624B-A861-A276C50CAE25}"/>
              </a:ext>
            </a:extLst>
          </p:cNvPr>
          <p:cNvSpPr/>
          <p:nvPr/>
        </p:nvSpPr>
        <p:spPr>
          <a:xfrm>
            <a:off x="2016994" y="2468434"/>
            <a:ext cx="403654" cy="387178"/>
          </a:xfrm>
          <a:prstGeom prst="ellipse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50" name="Arrow: Bent 45">
            <a:extLst>
              <a:ext uri="{FF2B5EF4-FFF2-40B4-BE49-F238E27FC236}">
                <a16:creationId xmlns:a16="http://schemas.microsoft.com/office/drawing/2014/main" id="{47F09F89-C508-9448-AF41-51668737E3E8}"/>
              </a:ext>
            </a:extLst>
          </p:cNvPr>
          <p:cNvSpPr/>
          <p:nvPr/>
        </p:nvSpPr>
        <p:spPr>
          <a:xfrm rot="10800000">
            <a:off x="4366364" y="2025828"/>
            <a:ext cx="733301" cy="713343"/>
          </a:xfrm>
          <a:prstGeom prst="bentArrow">
            <a:avLst>
              <a:gd name="adj1" fmla="val 25000"/>
              <a:gd name="adj2" fmla="val 9500"/>
              <a:gd name="adj3" fmla="val 13452"/>
              <a:gd name="adj4" fmla="val 43750"/>
            </a:avLst>
          </a:prstGeom>
          <a:solidFill>
            <a:schemeClr val="accent6"/>
          </a:solidFill>
          <a:ln w="19050">
            <a:solidFill>
              <a:schemeClr val="accent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8C012BE-4F54-2D45-832F-78C6CA6BC77F}"/>
              </a:ext>
            </a:extLst>
          </p:cNvPr>
          <p:cNvSpPr/>
          <p:nvPr/>
        </p:nvSpPr>
        <p:spPr>
          <a:xfrm>
            <a:off x="4257515" y="2450776"/>
            <a:ext cx="403654" cy="387178"/>
          </a:xfrm>
          <a:prstGeom prst="ellipse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52" name="Arrow: Bent 48">
            <a:extLst>
              <a:ext uri="{FF2B5EF4-FFF2-40B4-BE49-F238E27FC236}">
                <a16:creationId xmlns:a16="http://schemas.microsoft.com/office/drawing/2014/main" id="{E41E526F-199B-974D-B50A-8F2BAB53FBC9}"/>
              </a:ext>
            </a:extLst>
          </p:cNvPr>
          <p:cNvSpPr/>
          <p:nvPr/>
        </p:nvSpPr>
        <p:spPr>
          <a:xfrm>
            <a:off x="4962338" y="1749399"/>
            <a:ext cx="713343" cy="714051"/>
          </a:xfrm>
          <a:prstGeom prst="bentArrow">
            <a:avLst>
              <a:gd name="adj1" fmla="val 25000"/>
              <a:gd name="adj2" fmla="val 9500"/>
              <a:gd name="adj3" fmla="val 13452"/>
              <a:gd name="adj4" fmla="val 43750"/>
            </a:avLst>
          </a:prstGeom>
          <a:solidFill>
            <a:schemeClr val="accent6"/>
          </a:solidFill>
          <a:ln w="19050">
            <a:solidFill>
              <a:schemeClr val="accent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6A43C4F-A67F-284F-8BBA-B01360ACBCB1}"/>
              </a:ext>
            </a:extLst>
          </p:cNvPr>
          <p:cNvSpPr/>
          <p:nvPr/>
        </p:nvSpPr>
        <p:spPr>
          <a:xfrm>
            <a:off x="3168798" y="2475930"/>
            <a:ext cx="403654" cy="387178"/>
          </a:xfrm>
          <a:prstGeom prst="ellipse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CCEAA42-7BFE-E247-8F75-D9871C601CC1}"/>
              </a:ext>
            </a:extLst>
          </p:cNvPr>
          <p:cNvSpPr/>
          <p:nvPr/>
        </p:nvSpPr>
        <p:spPr>
          <a:xfrm>
            <a:off x="5354911" y="1740824"/>
            <a:ext cx="2777795" cy="157642"/>
          </a:xfrm>
          <a:prstGeom prst="rect">
            <a:avLst/>
          </a:prstGeom>
          <a:solidFill>
            <a:schemeClr val="accent6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A18234-FE76-EE46-BF07-CD91EE1DA342}"/>
              </a:ext>
            </a:extLst>
          </p:cNvPr>
          <p:cNvSpPr/>
          <p:nvPr/>
        </p:nvSpPr>
        <p:spPr>
          <a:xfrm>
            <a:off x="5678442" y="1639982"/>
            <a:ext cx="403654" cy="387178"/>
          </a:xfrm>
          <a:prstGeom prst="ellipse">
            <a:avLst/>
          </a:prstGeom>
          <a:gradFill flip="none" rotWithShape="1">
            <a:gsLst>
              <a:gs pos="70000">
                <a:schemeClr val="accent5"/>
              </a:gs>
              <a:gs pos="31000">
                <a:schemeClr val="accent4"/>
              </a:gs>
              <a:gs pos="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3BC043C-4C36-8847-AB1D-0CD5F36F3CDE}"/>
              </a:ext>
            </a:extLst>
          </p:cNvPr>
          <p:cNvSpPr>
            <a:spLocks noChangeAspect="1"/>
          </p:cNvSpPr>
          <p:nvPr/>
        </p:nvSpPr>
        <p:spPr>
          <a:xfrm>
            <a:off x="11129187" y="50168"/>
            <a:ext cx="91440" cy="9144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3741F05-2EFA-0345-8A85-CD92FF556566}"/>
              </a:ext>
            </a:extLst>
          </p:cNvPr>
          <p:cNvSpPr txBox="1"/>
          <p:nvPr/>
        </p:nvSpPr>
        <p:spPr>
          <a:xfrm>
            <a:off x="11322429" y="51493"/>
            <a:ext cx="1135320" cy="1278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Sales / Sales Ops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E0739A1-7916-B84C-905F-E5C25AC4102A}"/>
              </a:ext>
            </a:extLst>
          </p:cNvPr>
          <p:cNvSpPr>
            <a:spLocks noChangeAspect="1"/>
          </p:cNvSpPr>
          <p:nvPr/>
        </p:nvSpPr>
        <p:spPr>
          <a:xfrm>
            <a:off x="11129187" y="202642"/>
            <a:ext cx="91440" cy="9144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43A0E6-7B57-1A41-906B-AA1FAA4F8B3F}"/>
              </a:ext>
            </a:extLst>
          </p:cNvPr>
          <p:cNvSpPr txBox="1"/>
          <p:nvPr/>
        </p:nvSpPr>
        <p:spPr>
          <a:xfrm>
            <a:off x="11322429" y="198482"/>
            <a:ext cx="1135320" cy="1278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Supply Chain</a:t>
            </a:r>
          </a:p>
        </p:txBody>
      </p:sp>
      <p:sp>
        <p:nvSpPr>
          <p:cNvPr id="160" name="Arrow: Bent 58">
            <a:extLst>
              <a:ext uri="{FF2B5EF4-FFF2-40B4-BE49-F238E27FC236}">
                <a16:creationId xmlns:a16="http://schemas.microsoft.com/office/drawing/2014/main" id="{0FAB521E-F31E-C147-8B18-A745985F0BB9}"/>
              </a:ext>
            </a:extLst>
          </p:cNvPr>
          <p:cNvSpPr/>
          <p:nvPr/>
        </p:nvSpPr>
        <p:spPr>
          <a:xfrm rot="16200000">
            <a:off x="8878218" y="2008081"/>
            <a:ext cx="733301" cy="713343"/>
          </a:xfrm>
          <a:prstGeom prst="bentArrow">
            <a:avLst>
              <a:gd name="adj1" fmla="val 25000"/>
              <a:gd name="adj2" fmla="val 9987"/>
              <a:gd name="adj3" fmla="val 13452"/>
              <a:gd name="adj4" fmla="val 43750"/>
            </a:avLst>
          </a:prstGeom>
          <a:solidFill>
            <a:schemeClr val="accent6"/>
          </a:solidFill>
          <a:ln w="19050">
            <a:solidFill>
              <a:schemeClr val="accent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61" name="Arrow: Bent 59">
            <a:extLst>
              <a:ext uri="{FF2B5EF4-FFF2-40B4-BE49-F238E27FC236}">
                <a16:creationId xmlns:a16="http://schemas.microsoft.com/office/drawing/2014/main" id="{2710B3BF-23DB-8E4A-B28E-093A55ADCFB8}"/>
              </a:ext>
            </a:extLst>
          </p:cNvPr>
          <p:cNvSpPr/>
          <p:nvPr/>
        </p:nvSpPr>
        <p:spPr>
          <a:xfrm rot="5400000">
            <a:off x="8305817" y="1752317"/>
            <a:ext cx="733301" cy="713343"/>
          </a:xfrm>
          <a:prstGeom prst="bentArrow">
            <a:avLst>
              <a:gd name="adj1" fmla="val 25000"/>
              <a:gd name="adj2" fmla="val 9987"/>
              <a:gd name="adj3" fmla="val 13452"/>
              <a:gd name="adj4" fmla="val 43750"/>
            </a:avLst>
          </a:prstGeom>
          <a:solidFill>
            <a:schemeClr val="accent6"/>
          </a:solidFill>
          <a:ln w="19050">
            <a:solidFill>
              <a:schemeClr val="accent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80D009C-2946-E14A-B50B-603F74B8EAF4}"/>
              </a:ext>
            </a:extLst>
          </p:cNvPr>
          <p:cNvSpPr/>
          <p:nvPr/>
        </p:nvSpPr>
        <p:spPr>
          <a:xfrm>
            <a:off x="8041652" y="1626625"/>
            <a:ext cx="403654" cy="387178"/>
          </a:xfrm>
          <a:prstGeom prst="ellipse">
            <a:avLst/>
          </a:prstGeom>
          <a:solidFill>
            <a:schemeClr val="accent5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A0E1F7D-02B6-0043-8A1B-2845C709ECCC}"/>
              </a:ext>
            </a:extLst>
          </p:cNvPr>
          <p:cNvSpPr txBox="1"/>
          <p:nvPr/>
        </p:nvSpPr>
        <p:spPr>
          <a:xfrm>
            <a:off x="7821083" y="2103676"/>
            <a:ext cx="889687" cy="2507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Engineering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5D77339-A072-284A-9262-78EA28C0A26D}"/>
              </a:ext>
            </a:extLst>
          </p:cNvPr>
          <p:cNvSpPr txBox="1"/>
          <p:nvPr/>
        </p:nvSpPr>
        <p:spPr>
          <a:xfrm>
            <a:off x="9288463" y="2942307"/>
            <a:ext cx="889688" cy="2421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Eclipse &amp; Pricing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6EC1E4B-C7C0-FF4D-97EF-760A6F6C426A}"/>
              </a:ext>
            </a:extLst>
          </p:cNvPr>
          <p:cNvSpPr txBox="1"/>
          <p:nvPr/>
        </p:nvSpPr>
        <p:spPr>
          <a:xfrm>
            <a:off x="9275073" y="2103676"/>
            <a:ext cx="889687" cy="2507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Factory Pilot</a:t>
            </a:r>
          </a:p>
        </p:txBody>
      </p:sp>
      <p:sp>
        <p:nvSpPr>
          <p:cNvPr id="166" name="Arrow: Bent 80">
            <a:extLst>
              <a:ext uri="{FF2B5EF4-FFF2-40B4-BE49-F238E27FC236}">
                <a16:creationId xmlns:a16="http://schemas.microsoft.com/office/drawing/2014/main" id="{63F6494B-A0DC-F24D-971D-4EE55D9F826C}"/>
              </a:ext>
            </a:extLst>
          </p:cNvPr>
          <p:cNvSpPr/>
          <p:nvPr/>
        </p:nvSpPr>
        <p:spPr>
          <a:xfrm rot="16200000">
            <a:off x="10295730" y="2018105"/>
            <a:ext cx="733301" cy="713343"/>
          </a:xfrm>
          <a:prstGeom prst="bentArrow">
            <a:avLst>
              <a:gd name="adj1" fmla="val 25000"/>
              <a:gd name="adj2" fmla="val 9987"/>
              <a:gd name="adj3" fmla="val 13452"/>
              <a:gd name="adj4" fmla="val 43750"/>
            </a:avLst>
          </a:prstGeom>
          <a:solidFill>
            <a:schemeClr val="accent6"/>
          </a:solidFill>
          <a:ln w="19050">
            <a:solidFill>
              <a:schemeClr val="accent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67" name="Arrow: Bent 81">
            <a:extLst>
              <a:ext uri="{FF2B5EF4-FFF2-40B4-BE49-F238E27FC236}">
                <a16:creationId xmlns:a16="http://schemas.microsoft.com/office/drawing/2014/main" id="{D87EFBA1-F09B-3347-9304-079661B9C215}"/>
              </a:ext>
            </a:extLst>
          </p:cNvPr>
          <p:cNvSpPr/>
          <p:nvPr/>
        </p:nvSpPr>
        <p:spPr>
          <a:xfrm rot="5400000">
            <a:off x="9715621" y="1754634"/>
            <a:ext cx="748715" cy="713343"/>
          </a:xfrm>
          <a:prstGeom prst="bentArrow">
            <a:avLst>
              <a:gd name="adj1" fmla="val 25000"/>
              <a:gd name="adj2" fmla="val 9987"/>
              <a:gd name="adj3" fmla="val 13452"/>
              <a:gd name="adj4" fmla="val 43750"/>
            </a:avLst>
          </a:prstGeom>
          <a:solidFill>
            <a:schemeClr val="accent6"/>
          </a:solidFill>
          <a:ln w="19050">
            <a:solidFill>
              <a:schemeClr val="accent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39934F8-FFA2-FE43-8B9B-D44F55146892}"/>
              </a:ext>
            </a:extLst>
          </p:cNvPr>
          <p:cNvSpPr/>
          <p:nvPr/>
        </p:nvSpPr>
        <p:spPr>
          <a:xfrm>
            <a:off x="9512744" y="1626244"/>
            <a:ext cx="403654" cy="387178"/>
          </a:xfrm>
          <a:prstGeom prst="ellipse">
            <a:avLst/>
          </a:prstGeom>
          <a:solidFill>
            <a:schemeClr val="accent5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F0EF875-E843-8440-A426-F1A588AB3130}"/>
              </a:ext>
            </a:extLst>
          </p:cNvPr>
          <p:cNvSpPr/>
          <p:nvPr/>
        </p:nvSpPr>
        <p:spPr>
          <a:xfrm>
            <a:off x="6875030" y="1638551"/>
            <a:ext cx="403654" cy="387178"/>
          </a:xfrm>
          <a:prstGeom prst="ellipse">
            <a:avLst/>
          </a:prstGeom>
          <a:solidFill>
            <a:schemeClr val="accent5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84F47B4-4CF0-054D-AFA4-DE05F150BF2E}"/>
              </a:ext>
            </a:extLst>
          </p:cNvPr>
          <p:cNvSpPr/>
          <p:nvPr/>
        </p:nvSpPr>
        <p:spPr>
          <a:xfrm>
            <a:off x="6793553" y="2044372"/>
            <a:ext cx="684803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SKU setup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&amp; Costing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C62CF95-F285-064C-9A46-D76EB863D935}"/>
              </a:ext>
            </a:extLst>
          </p:cNvPr>
          <p:cNvSpPr/>
          <p:nvPr/>
        </p:nvSpPr>
        <p:spPr>
          <a:xfrm>
            <a:off x="2352973" y="4922557"/>
            <a:ext cx="2111715" cy="138296"/>
          </a:xfrm>
          <a:prstGeom prst="rect">
            <a:avLst/>
          </a:prstGeom>
          <a:solidFill>
            <a:schemeClr val="accent6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9AB1851-3D80-0840-8642-1400C1F3B254}"/>
              </a:ext>
            </a:extLst>
          </p:cNvPr>
          <p:cNvSpPr txBox="1"/>
          <p:nvPr/>
        </p:nvSpPr>
        <p:spPr>
          <a:xfrm>
            <a:off x="1991172" y="4419240"/>
            <a:ext cx="587402" cy="2784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Customer Interest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4B8CDA3-436F-A14F-A183-CE3960B1D01D}"/>
              </a:ext>
            </a:extLst>
          </p:cNvPr>
          <p:cNvSpPr txBox="1"/>
          <p:nvPr/>
        </p:nvSpPr>
        <p:spPr>
          <a:xfrm>
            <a:off x="4230542" y="4397384"/>
            <a:ext cx="618838" cy="32220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Customer Requests quote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E55D80B-0976-4047-A0F7-0960CE6FFFE7}"/>
              </a:ext>
            </a:extLst>
          </p:cNvPr>
          <p:cNvSpPr txBox="1"/>
          <p:nvPr/>
        </p:nvSpPr>
        <p:spPr>
          <a:xfrm>
            <a:off x="3000306" y="4428096"/>
            <a:ext cx="889687" cy="2607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Solutioning and Hardware build configuration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75F06AF-6F55-CE48-80BF-08D86B62908B}"/>
              </a:ext>
            </a:extLst>
          </p:cNvPr>
          <p:cNvSpPr txBox="1"/>
          <p:nvPr/>
        </p:nvSpPr>
        <p:spPr>
          <a:xfrm>
            <a:off x="5417800" y="5642826"/>
            <a:ext cx="889687" cy="3984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Config Services requirements gathering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FBAACF6-9FB3-7340-A7EB-83BAE237997B}"/>
              </a:ext>
            </a:extLst>
          </p:cNvPr>
          <p:cNvSpPr txBox="1"/>
          <p:nvPr/>
        </p:nvSpPr>
        <p:spPr>
          <a:xfrm>
            <a:off x="5182890" y="4326831"/>
            <a:ext cx="822571" cy="26047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E98233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SKU-based quote ready to send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D3B1741-DB69-5C46-914C-A2C907E7C682}"/>
              </a:ext>
            </a:extLst>
          </p:cNvPr>
          <p:cNvSpPr/>
          <p:nvPr/>
        </p:nvSpPr>
        <p:spPr>
          <a:xfrm>
            <a:off x="2106564" y="4797883"/>
            <a:ext cx="403654" cy="387178"/>
          </a:xfrm>
          <a:prstGeom prst="ellipse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EE4C64FA-FCAC-AA4B-929E-0FF6219AA793}"/>
              </a:ext>
            </a:extLst>
          </p:cNvPr>
          <p:cNvSpPr/>
          <p:nvPr/>
        </p:nvSpPr>
        <p:spPr>
          <a:xfrm>
            <a:off x="3258368" y="4805379"/>
            <a:ext cx="403654" cy="387178"/>
          </a:xfrm>
          <a:prstGeom prst="ellipse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F7AFF12-FAF4-C44F-BC4D-142C2F2CF3F9}"/>
              </a:ext>
            </a:extLst>
          </p:cNvPr>
          <p:cNvSpPr/>
          <p:nvPr/>
        </p:nvSpPr>
        <p:spPr>
          <a:xfrm>
            <a:off x="5829100" y="5370299"/>
            <a:ext cx="2516670" cy="140254"/>
          </a:xfrm>
          <a:prstGeom prst="rect">
            <a:avLst/>
          </a:prstGeom>
          <a:solidFill>
            <a:schemeClr val="accent6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80" name="Arrow: Bent 106">
            <a:extLst>
              <a:ext uri="{FF2B5EF4-FFF2-40B4-BE49-F238E27FC236}">
                <a16:creationId xmlns:a16="http://schemas.microsoft.com/office/drawing/2014/main" id="{902F567B-EAEC-D546-B2C5-6C7ED6FB3829}"/>
              </a:ext>
            </a:extLst>
          </p:cNvPr>
          <p:cNvSpPr/>
          <p:nvPr/>
        </p:nvSpPr>
        <p:spPr>
          <a:xfrm rot="16200000">
            <a:off x="8754996" y="5068977"/>
            <a:ext cx="733301" cy="1858451"/>
          </a:xfrm>
          <a:prstGeom prst="bentArrow">
            <a:avLst>
              <a:gd name="adj1" fmla="val 25000"/>
              <a:gd name="adj2" fmla="val 8769"/>
              <a:gd name="adj3" fmla="val 13452"/>
              <a:gd name="adj4" fmla="val 43750"/>
            </a:avLst>
          </a:prstGeom>
          <a:solidFill>
            <a:schemeClr val="accent6"/>
          </a:solidFill>
          <a:ln w="19050">
            <a:solidFill>
              <a:schemeClr val="accent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81" name="Arrow: Bent 107">
            <a:extLst>
              <a:ext uri="{FF2B5EF4-FFF2-40B4-BE49-F238E27FC236}">
                <a16:creationId xmlns:a16="http://schemas.microsoft.com/office/drawing/2014/main" id="{B20C27D4-B04A-F244-9DF3-A90A54099AE3}"/>
              </a:ext>
            </a:extLst>
          </p:cNvPr>
          <p:cNvSpPr/>
          <p:nvPr/>
        </p:nvSpPr>
        <p:spPr>
          <a:xfrm rot="5400000">
            <a:off x="7595778" y="5390713"/>
            <a:ext cx="733301" cy="713343"/>
          </a:xfrm>
          <a:prstGeom prst="bentArrow">
            <a:avLst>
              <a:gd name="adj1" fmla="val 17818"/>
              <a:gd name="adj2" fmla="val 8769"/>
              <a:gd name="adj3" fmla="val 13452"/>
              <a:gd name="adj4" fmla="val 44237"/>
            </a:avLst>
          </a:prstGeom>
          <a:solidFill>
            <a:schemeClr val="accent6"/>
          </a:solidFill>
          <a:ln w="19050">
            <a:solidFill>
              <a:schemeClr val="accent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BE7817E-C90E-AC45-9356-EAB48A98BCD5}"/>
              </a:ext>
            </a:extLst>
          </p:cNvPr>
          <p:cNvSpPr/>
          <p:nvPr/>
        </p:nvSpPr>
        <p:spPr>
          <a:xfrm>
            <a:off x="7524994" y="5239661"/>
            <a:ext cx="403654" cy="387178"/>
          </a:xfrm>
          <a:prstGeom prst="ellipse">
            <a:avLst/>
          </a:prstGeom>
          <a:solidFill>
            <a:schemeClr val="accent5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EBACEE3-138D-634C-BFAB-5A842FEBAC61}"/>
              </a:ext>
            </a:extLst>
          </p:cNvPr>
          <p:cNvSpPr txBox="1"/>
          <p:nvPr/>
        </p:nvSpPr>
        <p:spPr>
          <a:xfrm>
            <a:off x="7292551" y="5716712"/>
            <a:ext cx="889687" cy="2507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Engineering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2ED8881-2845-E846-9D02-271CB4300AD4}"/>
              </a:ext>
            </a:extLst>
          </p:cNvPr>
          <p:cNvSpPr txBox="1"/>
          <p:nvPr/>
        </p:nvSpPr>
        <p:spPr>
          <a:xfrm>
            <a:off x="8338089" y="6562297"/>
            <a:ext cx="889688" cy="2421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Eclipse &amp; Pricing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AFEF337B-0C74-9D44-974C-91A79320E345}"/>
              </a:ext>
            </a:extLst>
          </p:cNvPr>
          <p:cNvSpPr/>
          <p:nvPr/>
        </p:nvSpPr>
        <p:spPr>
          <a:xfrm>
            <a:off x="8587424" y="6079377"/>
            <a:ext cx="403654" cy="387178"/>
          </a:xfrm>
          <a:prstGeom prst="ellipse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6E89BF8-FAC5-A840-9017-17CED4C9DEAF}"/>
              </a:ext>
            </a:extLst>
          </p:cNvPr>
          <p:cNvSpPr txBox="1"/>
          <p:nvPr/>
        </p:nvSpPr>
        <p:spPr>
          <a:xfrm>
            <a:off x="8324699" y="5723666"/>
            <a:ext cx="889687" cy="2507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Factory Pilot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39C56651-9188-234C-8781-25427CCCD31A}"/>
              </a:ext>
            </a:extLst>
          </p:cNvPr>
          <p:cNvSpPr/>
          <p:nvPr/>
        </p:nvSpPr>
        <p:spPr>
          <a:xfrm>
            <a:off x="6766105" y="5251587"/>
            <a:ext cx="403654" cy="387178"/>
          </a:xfrm>
          <a:prstGeom prst="ellipse">
            <a:avLst/>
          </a:prstGeom>
          <a:solidFill>
            <a:schemeClr val="accent5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E81988-2DFB-C647-B768-38B23122DE25}"/>
              </a:ext>
            </a:extLst>
          </p:cNvPr>
          <p:cNvSpPr/>
          <p:nvPr/>
        </p:nvSpPr>
        <p:spPr>
          <a:xfrm>
            <a:off x="6684628" y="5657408"/>
            <a:ext cx="684803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SKU setup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&amp; Costing</a:t>
            </a:r>
          </a:p>
        </p:txBody>
      </p:sp>
      <p:pic>
        <p:nvPicPr>
          <p:cNvPr id="189" name="Graphic 188" descr="Flag">
            <a:extLst>
              <a:ext uri="{FF2B5EF4-FFF2-40B4-BE49-F238E27FC236}">
                <a16:creationId xmlns:a16="http://schemas.microsoft.com/office/drawing/2014/main" id="{0C7A9C5F-5C00-354B-8BBA-E941A9D5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510" y="4614436"/>
            <a:ext cx="489079" cy="489079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169CEE41-FA0A-0840-A766-012040F8FE12}"/>
              </a:ext>
            </a:extLst>
          </p:cNvPr>
          <p:cNvSpPr txBox="1"/>
          <p:nvPr/>
        </p:nvSpPr>
        <p:spPr>
          <a:xfrm>
            <a:off x="516407" y="1335693"/>
            <a:ext cx="1376830" cy="22164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171450" marR="0" lvl="0" indent="-1143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Very long TAT to get a quote</a:t>
            </a:r>
          </a:p>
          <a:p>
            <a:pPr marL="171450" marR="0" lvl="0" indent="-1143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171450" marR="0" lvl="0" indent="-1143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SKU-based quotes require full factory setup </a:t>
            </a:r>
          </a:p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171450" marR="0" lvl="0" indent="-1143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Disconnected manual tools slowing responsiveness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E9FF783-3AAE-6049-8CF3-0127C21694C6}"/>
              </a:ext>
            </a:extLst>
          </p:cNvPr>
          <p:cNvSpPr/>
          <p:nvPr/>
        </p:nvSpPr>
        <p:spPr>
          <a:xfrm>
            <a:off x="5655047" y="5224425"/>
            <a:ext cx="403654" cy="387178"/>
          </a:xfrm>
          <a:prstGeom prst="ellipse">
            <a:avLst/>
          </a:prstGeom>
          <a:gradFill flip="none" rotWithShape="1">
            <a:gsLst>
              <a:gs pos="70000">
                <a:schemeClr val="accent5"/>
              </a:gs>
              <a:gs pos="31000">
                <a:schemeClr val="accent4"/>
              </a:gs>
              <a:gs pos="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539A417-15C4-1448-9657-BC32545D1E82}"/>
              </a:ext>
            </a:extLst>
          </p:cNvPr>
          <p:cNvSpPr txBox="1"/>
          <p:nvPr/>
        </p:nvSpPr>
        <p:spPr>
          <a:xfrm>
            <a:off x="537215" y="1121501"/>
            <a:ext cx="1431901" cy="1661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CURRENT EXPERIENCE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2B5D75-68F2-2042-8E70-4454F7FAB1EB}"/>
              </a:ext>
            </a:extLst>
          </p:cNvPr>
          <p:cNvSpPr/>
          <p:nvPr/>
        </p:nvSpPr>
        <p:spPr>
          <a:xfrm>
            <a:off x="4501951" y="4933389"/>
            <a:ext cx="933851" cy="127463"/>
          </a:xfrm>
          <a:prstGeom prst="rect">
            <a:avLst/>
          </a:prstGeom>
          <a:solidFill>
            <a:schemeClr val="accent6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B432400-D060-134B-B42A-953FACE14319}"/>
              </a:ext>
            </a:extLst>
          </p:cNvPr>
          <p:cNvSpPr/>
          <p:nvPr/>
        </p:nvSpPr>
        <p:spPr>
          <a:xfrm>
            <a:off x="4347085" y="4780225"/>
            <a:ext cx="403654" cy="387178"/>
          </a:xfrm>
          <a:prstGeom prst="ellipse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22B10C4-14C5-A644-A5BB-0A65B2954FE7}"/>
              </a:ext>
            </a:extLst>
          </p:cNvPr>
          <p:cNvSpPr/>
          <p:nvPr/>
        </p:nvSpPr>
        <p:spPr>
          <a:xfrm>
            <a:off x="9787096" y="2581405"/>
            <a:ext cx="1958375" cy="169913"/>
          </a:xfrm>
          <a:prstGeom prst="rect">
            <a:avLst/>
          </a:prstGeom>
          <a:solidFill>
            <a:schemeClr val="accent6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DAA7857B-1427-D147-85AB-ADBA25C6850B}"/>
              </a:ext>
            </a:extLst>
          </p:cNvPr>
          <p:cNvSpPr/>
          <p:nvPr/>
        </p:nvSpPr>
        <p:spPr>
          <a:xfrm>
            <a:off x="9537798" y="2459387"/>
            <a:ext cx="403654" cy="387178"/>
          </a:xfrm>
          <a:prstGeom prst="ellipse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7364AC1-E33B-C44E-A597-9E79456EF3FE}"/>
              </a:ext>
            </a:extLst>
          </p:cNvPr>
          <p:cNvSpPr txBox="1"/>
          <p:nvPr/>
        </p:nvSpPr>
        <p:spPr>
          <a:xfrm>
            <a:off x="11243384" y="2014632"/>
            <a:ext cx="889687" cy="26047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SKU ready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to ORDER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5DD8DFA-4643-5944-B1FA-6853AF8A915E}"/>
              </a:ext>
            </a:extLst>
          </p:cNvPr>
          <p:cNvSpPr txBox="1"/>
          <p:nvPr/>
        </p:nvSpPr>
        <p:spPr>
          <a:xfrm>
            <a:off x="9577020" y="5633412"/>
            <a:ext cx="889687" cy="26047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SKU ready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to ORDER</a:t>
            </a:r>
          </a:p>
        </p:txBody>
      </p:sp>
      <p:sp>
        <p:nvSpPr>
          <p:cNvPr id="199" name="Arrow: Bent 148">
            <a:extLst>
              <a:ext uri="{FF2B5EF4-FFF2-40B4-BE49-F238E27FC236}">
                <a16:creationId xmlns:a16="http://schemas.microsoft.com/office/drawing/2014/main" id="{9EB0AE78-27EF-F84D-A600-E34FF337BB57}"/>
              </a:ext>
            </a:extLst>
          </p:cNvPr>
          <p:cNvSpPr/>
          <p:nvPr/>
        </p:nvSpPr>
        <p:spPr>
          <a:xfrm rot="16200000">
            <a:off x="9210598" y="5636093"/>
            <a:ext cx="733301" cy="713343"/>
          </a:xfrm>
          <a:prstGeom prst="bentArrow">
            <a:avLst>
              <a:gd name="adj1" fmla="val 25000"/>
              <a:gd name="adj2" fmla="val 8327"/>
              <a:gd name="adj3" fmla="val 14116"/>
              <a:gd name="adj4" fmla="val 43750"/>
            </a:avLst>
          </a:prstGeom>
          <a:solidFill>
            <a:schemeClr val="accent6"/>
          </a:solidFill>
          <a:ln w="19050">
            <a:solidFill>
              <a:schemeClr val="accent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200" name="Arrow: Bent 149">
            <a:extLst>
              <a:ext uri="{FF2B5EF4-FFF2-40B4-BE49-F238E27FC236}">
                <a16:creationId xmlns:a16="http://schemas.microsoft.com/office/drawing/2014/main" id="{C29E85F9-A25D-024E-AA2B-172600770CDA}"/>
              </a:ext>
            </a:extLst>
          </p:cNvPr>
          <p:cNvSpPr/>
          <p:nvPr/>
        </p:nvSpPr>
        <p:spPr>
          <a:xfrm rot="5400000">
            <a:off x="8476498" y="5242323"/>
            <a:ext cx="722917" cy="999739"/>
          </a:xfrm>
          <a:prstGeom prst="bentArrow">
            <a:avLst>
              <a:gd name="adj1" fmla="val 17443"/>
              <a:gd name="adj2" fmla="val 8349"/>
              <a:gd name="adj3" fmla="val 12141"/>
              <a:gd name="adj4" fmla="val 43750"/>
            </a:avLst>
          </a:prstGeom>
          <a:solidFill>
            <a:schemeClr val="accent6"/>
          </a:solidFill>
          <a:ln w="19050">
            <a:solidFill>
              <a:schemeClr val="accent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40DFB21-336E-F04C-B19E-50882ABDCECC}"/>
              </a:ext>
            </a:extLst>
          </p:cNvPr>
          <p:cNvSpPr/>
          <p:nvPr/>
        </p:nvSpPr>
        <p:spPr>
          <a:xfrm>
            <a:off x="8562370" y="5246234"/>
            <a:ext cx="403654" cy="387178"/>
          </a:xfrm>
          <a:prstGeom prst="ellipse">
            <a:avLst/>
          </a:prstGeom>
          <a:solidFill>
            <a:schemeClr val="accent5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37C0E14-976B-2E4A-8A3E-F6FCC95C0D6B}"/>
              </a:ext>
            </a:extLst>
          </p:cNvPr>
          <p:cNvSpPr txBox="1"/>
          <p:nvPr/>
        </p:nvSpPr>
        <p:spPr>
          <a:xfrm>
            <a:off x="516407" y="4081382"/>
            <a:ext cx="1376830" cy="22164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171450" marR="0" lvl="0" indent="-1143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25% TAT reduction for SC TAT</a:t>
            </a:r>
          </a:p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171450" marR="0" lvl="0" indent="-1143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Decoupled quote and factory setup process</a:t>
            </a:r>
          </a:p>
          <a:p>
            <a:pPr marL="171450" marR="0" lvl="0" indent="-1143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171450" marR="0" lvl="0" indent="-1143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Sales engagement is clearly measured</a:t>
            </a:r>
          </a:p>
        </p:txBody>
      </p:sp>
      <p:sp>
        <p:nvSpPr>
          <p:cNvPr id="203" name="Explosion: 8 Points 156">
            <a:extLst>
              <a:ext uri="{FF2B5EF4-FFF2-40B4-BE49-F238E27FC236}">
                <a16:creationId xmlns:a16="http://schemas.microsoft.com/office/drawing/2014/main" id="{5DA04B26-71A6-EA43-868B-94CE51A5F43C}"/>
              </a:ext>
            </a:extLst>
          </p:cNvPr>
          <p:cNvSpPr/>
          <p:nvPr/>
        </p:nvSpPr>
        <p:spPr>
          <a:xfrm>
            <a:off x="10661513" y="2868355"/>
            <a:ext cx="177302" cy="173832"/>
          </a:xfrm>
          <a:prstGeom prst="irregularSeal1">
            <a:avLst/>
          </a:prstGeom>
          <a:solidFill>
            <a:srgbClr val="FF00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pic>
        <p:nvPicPr>
          <p:cNvPr id="204" name="Graphic 203" descr="Checkmark">
            <a:extLst>
              <a:ext uri="{FF2B5EF4-FFF2-40B4-BE49-F238E27FC236}">
                <a16:creationId xmlns:a16="http://schemas.microsoft.com/office/drawing/2014/main" id="{D5501DA4-C4B3-874A-8F18-D7FF55022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7791" y="4348288"/>
            <a:ext cx="188270" cy="188270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A3D0F7C-FA41-2C45-8FD7-3C728996B741}"/>
              </a:ext>
            </a:extLst>
          </p:cNvPr>
          <p:cNvGrpSpPr/>
          <p:nvPr/>
        </p:nvGrpSpPr>
        <p:grpSpPr>
          <a:xfrm>
            <a:off x="1993679" y="3812983"/>
            <a:ext cx="8057191" cy="383182"/>
            <a:chOff x="2119353" y="6418392"/>
            <a:chExt cx="8662312" cy="383182"/>
          </a:xfrm>
        </p:grpSpPr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56EE5A94-75BE-FE49-868B-CFE298FBBBF5}"/>
                </a:ext>
              </a:extLst>
            </p:cNvPr>
            <p:cNvCxnSpPr>
              <a:cxnSpLocks/>
            </p:cNvCxnSpPr>
            <p:nvPr/>
          </p:nvCxnSpPr>
          <p:spPr>
            <a:xfrm>
              <a:off x="2119353" y="6515337"/>
              <a:ext cx="8662312" cy="5244"/>
            </a:xfrm>
            <a:prstGeom prst="straightConnector1">
              <a:avLst/>
            </a:prstGeom>
            <a:ln w="3175">
              <a:solidFill>
                <a:schemeClr val="accent6"/>
              </a:solidFill>
              <a:miter lim="800000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CA7A04DE-B87B-1643-9697-614624389F36}"/>
                </a:ext>
              </a:extLst>
            </p:cNvPr>
            <p:cNvGrpSpPr/>
            <p:nvPr/>
          </p:nvGrpSpPr>
          <p:grpSpPr>
            <a:xfrm>
              <a:off x="5440406" y="6418392"/>
              <a:ext cx="2032808" cy="383182"/>
              <a:chOff x="5403160" y="6496098"/>
              <a:chExt cx="2032808" cy="383182"/>
            </a:xfrm>
            <a:solidFill>
              <a:schemeClr val="bg1"/>
            </a:solidFill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BE8B4DA-9450-0E4B-B633-F0611038D600}"/>
                  </a:ext>
                </a:extLst>
              </p:cNvPr>
              <p:cNvSpPr/>
              <p:nvPr/>
            </p:nvSpPr>
            <p:spPr>
              <a:xfrm>
                <a:off x="5403160" y="6496098"/>
                <a:ext cx="2032808" cy="38318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     E2E TAT measurements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WW R&amp;R alignment</a:t>
                </a:r>
              </a:p>
            </p:txBody>
          </p:sp>
          <p:pic>
            <p:nvPicPr>
              <p:cNvPr id="209" name="Graphic 208" descr="Checkmark">
                <a:extLst>
                  <a:ext uri="{FF2B5EF4-FFF2-40B4-BE49-F238E27FC236}">
                    <a16:creationId xmlns:a16="http://schemas.microsoft.com/office/drawing/2014/main" id="{F6BC5EF9-DB80-E249-A724-CF03AEF579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536205" y="6518611"/>
                <a:ext cx="188270" cy="188270"/>
              </a:xfrm>
              <a:prstGeom prst="rect">
                <a:avLst/>
              </a:prstGeom>
            </p:spPr>
          </p:pic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74EB41C-A5DA-3544-AA74-BA3B914CD245}"/>
              </a:ext>
            </a:extLst>
          </p:cNvPr>
          <p:cNvGrpSpPr/>
          <p:nvPr/>
        </p:nvGrpSpPr>
        <p:grpSpPr>
          <a:xfrm>
            <a:off x="5215308" y="6235753"/>
            <a:ext cx="1144462" cy="271167"/>
            <a:chOff x="5168518" y="3855377"/>
            <a:chExt cx="1144462" cy="271167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950FD85-2C61-AF4C-BCF9-EB1113618F33}"/>
                </a:ext>
              </a:extLst>
            </p:cNvPr>
            <p:cNvSpPr txBox="1"/>
            <p:nvPr/>
          </p:nvSpPr>
          <p:spPr>
            <a:xfrm>
              <a:off x="5356788" y="3855377"/>
              <a:ext cx="956192" cy="2711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Customer engaged when ready</a:t>
              </a:r>
            </a:p>
          </p:txBody>
        </p:sp>
        <p:pic>
          <p:nvPicPr>
            <p:cNvPr id="212" name="Graphic 211" descr="Checkmark">
              <a:extLst>
                <a:ext uri="{FF2B5EF4-FFF2-40B4-BE49-F238E27FC236}">
                  <a16:creationId xmlns:a16="http://schemas.microsoft.com/office/drawing/2014/main" id="{2E049566-B415-6946-8450-815C68064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518" y="3867998"/>
              <a:ext cx="188270" cy="188270"/>
            </a:xfrm>
            <a:prstGeom prst="rect">
              <a:avLst/>
            </a:prstGeom>
          </p:spPr>
        </p:pic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A6B8BB8-8A6C-3B4E-A40D-D1634B691819}"/>
              </a:ext>
            </a:extLst>
          </p:cNvPr>
          <p:cNvGrpSpPr/>
          <p:nvPr/>
        </p:nvGrpSpPr>
        <p:grpSpPr>
          <a:xfrm>
            <a:off x="6473013" y="4302334"/>
            <a:ext cx="2829441" cy="188270"/>
            <a:chOff x="6973538" y="3853269"/>
            <a:chExt cx="2829441" cy="188270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F9E3D7E7-3BBE-604E-9CFF-8CB7F558DBCE}"/>
                </a:ext>
              </a:extLst>
            </p:cNvPr>
            <p:cNvSpPr txBox="1"/>
            <p:nvPr/>
          </p:nvSpPr>
          <p:spPr>
            <a:xfrm>
              <a:off x="7221938" y="3876329"/>
              <a:ext cx="2581041" cy="159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BEST IN CLASS factory setup time 5-8 days</a:t>
              </a:r>
            </a:p>
          </p:txBody>
        </p:sp>
        <p:pic>
          <p:nvPicPr>
            <p:cNvPr id="215" name="Graphic 214" descr="Checkmark">
              <a:extLst>
                <a:ext uri="{FF2B5EF4-FFF2-40B4-BE49-F238E27FC236}">
                  <a16:creationId xmlns:a16="http://schemas.microsoft.com/office/drawing/2014/main" id="{2661676A-4560-9B40-AC8C-57C6B6FC4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73538" y="3853269"/>
              <a:ext cx="188270" cy="188270"/>
            </a:xfrm>
            <a:prstGeom prst="rect">
              <a:avLst/>
            </a:prstGeom>
          </p:spPr>
        </p:pic>
      </p:grpSp>
      <p:pic>
        <p:nvPicPr>
          <p:cNvPr id="216" name="Graphic 215" descr="Marker">
            <a:extLst>
              <a:ext uri="{FF2B5EF4-FFF2-40B4-BE49-F238E27FC236}">
                <a16:creationId xmlns:a16="http://schemas.microsoft.com/office/drawing/2014/main" id="{C9A2F2D0-6EF8-6948-B5A0-684B02C68F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8152" y="5865353"/>
            <a:ext cx="425054" cy="425054"/>
          </a:xfrm>
          <a:prstGeom prst="rect">
            <a:avLst/>
          </a:prstGeom>
        </p:spPr>
      </p:pic>
      <p:pic>
        <p:nvPicPr>
          <p:cNvPr id="217" name="Graphic 216" descr="Marker">
            <a:extLst>
              <a:ext uri="{FF2B5EF4-FFF2-40B4-BE49-F238E27FC236}">
                <a16:creationId xmlns:a16="http://schemas.microsoft.com/office/drawing/2014/main" id="{908694E4-DF17-C944-BD23-F819739CF9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4088" y="2231323"/>
            <a:ext cx="425054" cy="425054"/>
          </a:xfrm>
          <a:prstGeom prst="rect">
            <a:avLst/>
          </a:prstGeom>
        </p:spPr>
      </p:pic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7938FA6-591F-5647-AA95-DBEE9626508C}"/>
              </a:ext>
            </a:extLst>
          </p:cNvPr>
          <p:cNvGrpSpPr/>
          <p:nvPr/>
        </p:nvGrpSpPr>
        <p:grpSpPr>
          <a:xfrm>
            <a:off x="6498939" y="3130700"/>
            <a:ext cx="3102601" cy="381906"/>
            <a:chOff x="6498939" y="3130700"/>
            <a:chExt cx="2530199" cy="381906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9D2E1D3-313A-F349-8A63-C4F3FBB1D803}"/>
                </a:ext>
              </a:extLst>
            </p:cNvPr>
            <p:cNvGrpSpPr/>
            <p:nvPr/>
          </p:nvGrpSpPr>
          <p:grpSpPr>
            <a:xfrm>
              <a:off x="6498939" y="3130700"/>
              <a:ext cx="2530199" cy="184157"/>
              <a:chOff x="6485047" y="3267748"/>
              <a:chExt cx="2530199" cy="184157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F523AC6A-25C8-D44D-92D0-9F54B1140877}"/>
                  </a:ext>
                </a:extLst>
              </p:cNvPr>
              <p:cNvSpPr txBox="1"/>
              <p:nvPr/>
            </p:nvSpPr>
            <p:spPr>
              <a:xfrm>
                <a:off x="6706197" y="3290261"/>
                <a:ext cx="2309049" cy="161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Customer waits 9-14 days for full factory setup</a:t>
                </a:r>
              </a:p>
            </p:txBody>
          </p:sp>
          <p:sp>
            <p:nvSpPr>
              <p:cNvPr id="223" name="Explosion: 8 Points 137">
                <a:extLst>
                  <a:ext uri="{FF2B5EF4-FFF2-40B4-BE49-F238E27FC236}">
                    <a16:creationId xmlns:a16="http://schemas.microsoft.com/office/drawing/2014/main" id="{15EF184E-2654-934F-B66A-00BE5093EF22}"/>
                  </a:ext>
                </a:extLst>
              </p:cNvPr>
              <p:cNvSpPr/>
              <p:nvPr/>
            </p:nvSpPr>
            <p:spPr>
              <a:xfrm>
                <a:off x="6485047" y="3267748"/>
                <a:ext cx="177302" cy="173832"/>
              </a:xfrm>
              <a:prstGeom prst="irregularSeal1">
                <a:avLst/>
              </a:prstGeom>
              <a:solidFill>
                <a:srgbClr val="FF0000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688B942-0350-E346-B8BD-6CF7B613891F}"/>
                </a:ext>
              </a:extLst>
            </p:cNvPr>
            <p:cNvSpPr txBox="1"/>
            <p:nvPr/>
          </p:nvSpPr>
          <p:spPr>
            <a:xfrm>
              <a:off x="6720089" y="3350962"/>
              <a:ext cx="2309049" cy="1616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Resource dependent, lacks scale for growth or automation</a:t>
              </a:r>
            </a:p>
          </p:txBody>
        </p:sp>
        <p:sp>
          <p:nvSpPr>
            <p:cNvPr id="221" name="Explosion: 8 Points 140">
              <a:extLst>
                <a:ext uri="{FF2B5EF4-FFF2-40B4-BE49-F238E27FC236}">
                  <a16:creationId xmlns:a16="http://schemas.microsoft.com/office/drawing/2014/main" id="{C7BF16B3-2B1B-9C4B-92A0-5F27538D33C9}"/>
                </a:ext>
              </a:extLst>
            </p:cNvPr>
            <p:cNvSpPr/>
            <p:nvPr/>
          </p:nvSpPr>
          <p:spPr>
            <a:xfrm>
              <a:off x="6498939" y="3328449"/>
              <a:ext cx="177302" cy="173832"/>
            </a:xfrm>
            <a:prstGeom prst="irregularSeal1">
              <a:avLst/>
            </a:prstGeom>
            <a:solidFill>
              <a:srgbClr val="FF0000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CD4A50A-9054-D347-B2FF-7DED47950CEE}"/>
              </a:ext>
            </a:extLst>
          </p:cNvPr>
          <p:cNvGrpSpPr/>
          <p:nvPr/>
        </p:nvGrpSpPr>
        <p:grpSpPr>
          <a:xfrm>
            <a:off x="2294494" y="5274500"/>
            <a:ext cx="2738710" cy="188270"/>
            <a:chOff x="2294494" y="5274500"/>
            <a:chExt cx="2738710" cy="188270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4E2D4FF0-99D0-2E4D-AB57-B56AA31442A0}"/>
                </a:ext>
              </a:extLst>
            </p:cNvPr>
            <p:cNvSpPr txBox="1"/>
            <p:nvPr/>
          </p:nvSpPr>
          <p:spPr>
            <a:xfrm>
              <a:off x="2415689" y="5324928"/>
              <a:ext cx="2617515" cy="1327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     Streamlined experience with comprehensive toolset</a:t>
              </a:r>
            </a:p>
          </p:txBody>
        </p:sp>
        <p:pic>
          <p:nvPicPr>
            <p:cNvPr id="226" name="Graphic 225" descr="Checkmark">
              <a:extLst>
                <a:ext uri="{FF2B5EF4-FFF2-40B4-BE49-F238E27FC236}">
                  <a16:creationId xmlns:a16="http://schemas.microsoft.com/office/drawing/2014/main" id="{2AD0554D-0EE2-CD4C-9175-9D9F374AD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94494" y="5274500"/>
              <a:ext cx="188270" cy="188270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1A74BF7-67A0-C540-947A-92C1C6029134}"/>
              </a:ext>
            </a:extLst>
          </p:cNvPr>
          <p:cNvGrpSpPr/>
          <p:nvPr/>
        </p:nvGrpSpPr>
        <p:grpSpPr>
          <a:xfrm>
            <a:off x="6471847" y="4514461"/>
            <a:ext cx="3080172" cy="467547"/>
            <a:chOff x="6521368" y="5758227"/>
            <a:chExt cx="3192805" cy="467547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CBBA6338-5679-CC4C-AB84-63E0F9A6D810}"/>
                </a:ext>
              </a:extLst>
            </p:cNvPr>
            <p:cNvGrpSpPr/>
            <p:nvPr/>
          </p:nvGrpSpPr>
          <p:grpSpPr>
            <a:xfrm>
              <a:off x="6521368" y="5781029"/>
              <a:ext cx="3192805" cy="444745"/>
              <a:chOff x="6531820" y="6026432"/>
              <a:chExt cx="3192805" cy="444745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C7FC47B-85CD-074A-B379-3B9D0DF258F6}"/>
                  </a:ext>
                </a:extLst>
              </p:cNvPr>
              <p:cNvSpPr txBox="1"/>
              <p:nvPr/>
            </p:nvSpPr>
            <p:spPr>
              <a:xfrm>
                <a:off x="6801790" y="6253732"/>
                <a:ext cx="2922835" cy="217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Setup optionally continues as customer evaluates quote</a:t>
                </a:r>
              </a:p>
            </p:txBody>
          </p:sp>
          <p:pic>
            <p:nvPicPr>
              <p:cNvPr id="232" name="Graphic 231" descr="Checkmark">
                <a:extLst>
                  <a:ext uri="{FF2B5EF4-FFF2-40B4-BE49-F238E27FC236}">
                    <a16:creationId xmlns:a16="http://schemas.microsoft.com/office/drawing/2014/main" id="{6C4B83C0-59ED-2F47-9600-72C550771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31820" y="6026432"/>
                <a:ext cx="188270" cy="188270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D0B4808-47AD-EC4D-BE3D-2E2DC4F80920}"/>
                </a:ext>
              </a:extLst>
            </p:cNvPr>
            <p:cNvSpPr txBox="1"/>
            <p:nvPr/>
          </p:nvSpPr>
          <p:spPr>
            <a:xfrm>
              <a:off x="6799344" y="5758227"/>
              <a:ext cx="2354827" cy="2338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New Everest scalable for growth and automation</a:t>
              </a:r>
            </a:p>
          </p:txBody>
        </p:sp>
        <p:pic>
          <p:nvPicPr>
            <p:cNvPr id="230" name="Graphic 229" descr="Checkmark">
              <a:extLst>
                <a:ext uri="{FF2B5EF4-FFF2-40B4-BE49-F238E27FC236}">
                  <a16:creationId xmlns:a16="http://schemas.microsoft.com/office/drawing/2014/main" id="{944BAAAE-FDF2-FD4D-9328-4AC36C24B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29582" y="6002845"/>
              <a:ext cx="188270" cy="188270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6BBE6DC-E882-404E-94CB-9ECD95F61D23}"/>
              </a:ext>
            </a:extLst>
          </p:cNvPr>
          <p:cNvGrpSpPr/>
          <p:nvPr/>
        </p:nvGrpSpPr>
        <p:grpSpPr>
          <a:xfrm>
            <a:off x="10657783" y="3180037"/>
            <a:ext cx="1087689" cy="330987"/>
            <a:chOff x="10657783" y="3180037"/>
            <a:chExt cx="1087689" cy="330987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3730403-3B38-2843-B7C9-BFA82AB15AC8}"/>
                </a:ext>
              </a:extLst>
            </p:cNvPr>
            <p:cNvSpPr txBox="1"/>
            <p:nvPr/>
          </p:nvSpPr>
          <p:spPr>
            <a:xfrm>
              <a:off x="10869574" y="3180037"/>
              <a:ext cx="875898" cy="3309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SC resources wasted if order never comes</a:t>
              </a:r>
            </a:p>
          </p:txBody>
        </p:sp>
        <p:sp>
          <p:nvSpPr>
            <p:cNvPr id="235" name="Explosion: 8 Points 160">
              <a:extLst>
                <a:ext uri="{FF2B5EF4-FFF2-40B4-BE49-F238E27FC236}">
                  <a16:creationId xmlns:a16="http://schemas.microsoft.com/office/drawing/2014/main" id="{3ECF55D7-9374-9F42-88EC-EB557AB32951}"/>
                </a:ext>
              </a:extLst>
            </p:cNvPr>
            <p:cNvSpPr/>
            <p:nvPr/>
          </p:nvSpPr>
          <p:spPr>
            <a:xfrm>
              <a:off x="10657783" y="3253532"/>
              <a:ext cx="177302" cy="173832"/>
            </a:xfrm>
            <a:prstGeom prst="irregularSeal1">
              <a:avLst/>
            </a:prstGeom>
            <a:solidFill>
              <a:srgbClr val="FF0000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pic>
        <p:nvPicPr>
          <p:cNvPr id="236" name="Graphic 235" descr="Flag">
            <a:extLst>
              <a:ext uri="{FF2B5EF4-FFF2-40B4-BE49-F238E27FC236}">
                <a16:creationId xmlns:a16="http://schemas.microsoft.com/office/drawing/2014/main" id="{ECBED67D-7FBB-1B4B-B538-A665F7BF9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0603" y="2288190"/>
            <a:ext cx="489079" cy="489079"/>
          </a:xfrm>
          <a:prstGeom prst="rect">
            <a:avLst/>
          </a:prstGeom>
        </p:spPr>
      </p:pic>
      <p:grpSp>
        <p:nvGrpSpPr>
          <p:cNvPr id="237" name="Group 236">
            <a:extLst>
              <a:ext uri="{FF2B5EF4-FFF2-40B4-BE49-F238E27FC236}">
                <a16:creationId xmlns:a16="http://schemas.microsoft.com/office/drawing/2014/main" id="{36E6E47C-A822-6A44-A2A5-0D2097FF8CF3}"/>
              </a:ext>
            </a:extLst>
          </p:cNvPr>
          <p:cNvGrpSpPr/>
          <p:nvPr/>
        </p:nvGrpSpPr>
        <p:grpSpPr>
          <a:xfrm>
            <a:off x="5162140" y="2637241"/>
            <a:ext cx="1243721" cy="762785"/>
            <a:chOff x="5162140" y="2637241"/>
            <a:chExt cx="1243721" cy="762785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CE52B43-0009-E04F-926D-87D00904E3E0}"/>
                </a:ext>
              </a:extLst>
            </p:cNvPr>
            <p:cNvGrpSpPr/>
            <p:nvPr/>
          </p:nvGrpSpPr>
          <p:grpSpPr>
            <a:xfrm>
              <a:off x="5162140" y="2637241"/>
              <a:ext cx="1243721" cy="688353"/>
              <a:chOff x="5162140" y="2637241"/>
              <a:chExt cx="1243721" cy="688353"/>
            </a:xfrm>
          </p:grpSpPr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AE5CE3E-E94E-2C4A-B316-7E477738DC35}"/>
                  </a:ext>
                </a:extLst>
              </p:cNvPr>
              <p:cNvSpPr txBox="1"/>
              <p:nvPr/>
            </p:nvSpPr>
            <p:spPr>
              <a:xfrm>
                <a:off x="5401916" y="2651363"/>
                <a:ext cx="1003945" cy="674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Customer may not know exactly what they want – only that they want a quote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Tool not intuitive</a:t>
                </a:r>
              </a:p>
            </p:txBody>
          </p:sp>
          <p:sp>
            <p:nvSpPr>
              <p:cNvPr id="241" name="Explosion: 8 Points 130">
                <a:extLst>
                  <a:ext uri="{FF2B5EF4-FFF2-40B4-BE49-F238E27FC236}">
                    <a16:creationId xmlns:a16="http://schemas.microsoft.com/office/drawing/2014/main" id="{567681DF-DBB9-CE4A-897E-D41788BC5393}"/>
                  </a:ext>
                </a:extLst>
              </p:cNvPr>
              <p:cNvSpPr/>
              <p:nvPr/>
            </p:nvSpPr>
            <p:spPr>
              <a:xfrm>
                <a:off x="5162140" y="2637241"/>
                <a:ext cx="177302" cy="173832"/>
              </a:xfrm>
              <a:prstGeom prst="irregularSeal1">
                <a:avLst/>
              </a:prstGeom>
              <a:solidFill>
                <a:srgbClr val="FF0000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</p:grpSp>
        <p:sp>
          <p:nvSpPr>
            <p:cNvPr id="239" name="Explosion: 8 Points 161">
              <a:extLst>
                <a:ext uri="{FF2B5EF4-FFF2-40B4-BE49-F238E27FC236}">
                  <a16:creationId xmlns:a16="http://schemas.microsoft.com/office/drawing/2014/main" id="{BF7B2F16-F6A1-284D-A97C-FEE0870E2A62}"/>
                </a:ext>
              </a:extLst>
            </p:cNvPr>
            <p:cNvSpPr/>
            <p:nvPr/>
          </p:nvSpPr>
          <p:spPr>
            <a:xfrm>
              <a:off x="5162140" y="3226194"/>
              <a:ext cx="177302" cy="173832"/>
            </a:xfrm>
            <a:prstGeom prst="irregularSeal1">
              <a:avLst/>
            </a:prstGeom>
            <a:solidFill>
              <a:srgbClr val="FF0000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56B479EC-E5D9-1646-9D20-9E004D01197A}"/>
              </a:ext>
            </a:extLst>
          </p:cNvPr>
          <p:cNvGrpSpPr/>
          <p:nvPr/>
        </p:nvGrpSpPr>
        <p:grpSpPr>
          <a:xfrm>
            <a:off x="2036352" y="1006435"/>
            <a:ext cx="4288483" cy="568919"/>
            <a:chOff x="2036352" y="1006435"/>
            <a:chExt cx="4288483" cy="568919"/>
          </a:xfrm>
        </p:grpSpPr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BE596B55-0183-3749-AE83-9FAB58AA4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352" y="1560341"/>
              <a:ext cx="4288483" cy="15013"/>
            </a:xfrm>
            <a:prstGeom prst="straightConnector1">
              <a:avLst/>
            </a:prstGeom>
            <a:ln w="3175">
              <a:solidFill>
                <a:schemeClr val="accent6"/>
              </a:solidFill>
              <a:miter lim="800000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368D0F2-0D7D-4448-92B6-7DB06C5F844B}"/>
                </a:ext>
              </a:extLst>
            </p:cNvPr>
            <p:cNvGrpSpPr/>
            <p:nvPr/>
          </p:nvGrpSpPr>
          <p:grpSpPr>
            <a:xfrm>
              <a:off x="2736918" y="1199393"/>
              <a:ext cx="2918129" cy="177309"/>
              <a:chOff x="2736918" y="1276238"/>
              <a:chExt cx="2918129" cy="177309"/>
            </a:xfrm>
          </p:grpSpPr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72C30790-B5B7-4642-8906-3150A8266DE3}"/>
                  </a:ext>
                </a:extLst>
              </p:cNvPr>
              <p:cNvSpPr txBox="1"/>
              <p:nvPr/>
            </p:nvSpPr>
            <p:spPr>
              <a:xfrm>
                <a:off x="2992293" y="1297700"/>
                <a:ext cx="2662754" cy="15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E2E TAT not measured</a:t>
                </a:r>
              </a:p>
            </p:txBody>
          </p:sp>
          <p:sp>
            <p:nvSpPr>
              <p:cNvPr id="251" name="Explosion: 8 Points 131">
                <a:extLst>
                  <a:ext uri="{FF2B5EF4-FFF2-40B4-BE49-F238E27FC236}">
                    <a16:creationId xmlns:a16="http://schemas.microsoft.com/office/drawing/2014/main" id="{E9700641-53E6-F64E-8A0E-3D4A2AED1B93}"/>
                  </a:ext>
                </a:extLst>
              </p:cNvPr>
              <p:cNvSpPr/>
              <p:nvPr/>
            </p:nvSpPr>
            <p:spPr>
              <a:xfrm>
                <a:off x="2736918" y="1276238"/>
                <a:ext cx="177302" cy="173832"/>
              </a:xfrm>
              <a:prstGeom prst="irregularSeal1">
                <a:avLst/>
              </a:prstGeom>
              <a:solidFill>
                <a:srgbClr val="FF0000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3B138182-B1EC-874E-AAA4-10A12EE76C72}"/>
                </a:ext>
              </a:extLst>
            </p:cNvPr>
            <p:cNvSpPr txBox="1"/>
            <p:nvPr/>
          </p:nvSpPr>
          <p:spPr>
            <a:xfrm>
              <a:off x="2992294" y="1034991"/>
              <a:ext cx="1977079" cy="1569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Multiple disconnected tools required</a:t>
              </a:r>
            </a:p>
          </p:txBody>
        </p:sp>
        <p:sp>
          <p:nvSpPr>
            <p:cNvPr id="246" name="Explosion: 8 Points 141">
              <a:extLst>
                <a:ext uri="{FF2B5EF4-FFF2-40B4-BE49-F238E27FC236}">
                  <a16:creationId xmlns:a16="http://schemas.microsoft.com/office/drawing/2014/main" id="{19A89198-2A24-2A49-B9B3-AE3EC4305D71}"/>
                </a:ext>
              </a:extLst>
            </p:cNvPr>
            <p:cNvSpPr/>
            <p:nvPr/>
          </p:nvSpPr>
          <p:spPr>
            <a:xfrm>
              <a:off x="2736918" y="1006435"/>
              <a:ext cx="177302" cy="173832"/>
            </a:xfrm>
            <a:prstGeom prst="irregularSeal1">
              <a:avLst/>
            </a:prstGeom>
            <a:solidFill>
              <a:srgbClr val="FF0000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8213AE25-E601-9E4E-AAD8-F3BE5702A52A}"/>
                </a:ext>
              </a:extLst>
            </p:cNvPr>
            <p:cNvGrpSpPr/>
            <p:nvPr/>
          </p:nvGrpSpPr>
          <p:grpSpPr>
            <a:xfrm>
              <a:off x="2736919" y="1391898"/>
              <a:ext cx="3268541" cy="173832"/>
              <a:chOff x="2736918" y="1276238"/>
              <a:chExt cx="3268541" cy="173832"/>
            </a:xfrm>
          </p:grpSpPr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9B3012B-C546-1045-A4D8-C9842E7EDC3E}"/>
                  </a:ext>
                </a:extLst>
              </p:cNvPr>
              <p:cNvSpPr txBox="1"/>
              <p:nvPr/>
            </p:nvSpPr>
            <p:spPr>
              <a:xfrm>
                <a:off x="2992292" y="1297701"/>
                <a:ext cx="3013167" cy="1481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Sales/Sales Ops R&amp;R and engagement process varies by region</a:t>
                </a:r>
              </a:p>
            </p:txBody>
          </p:sp>
          <p:sp>
            <p:nvSpPr>
              <p:cNvPr id="249" name="Explosion: 8 Points 126">
                <a:extLst>
                  <a:ext uri="{FF2B5EF4-FFF2-40B4-BE49-F238E27FC236}">
                    <a16:creationId xmlns:a16="http://schemas.microsoft.com/office/drawing/2014/main" id="{E165542B-D4EB-C243-900D-591661F3773B}"/>
                  </a:ext>
                </a:extLst>
              </p:cNvPr>
              <p:cNvSpPr/>
              <p:nvPr/>
            </p:nvSpPr>
            <p:spPr>
              <a:xfrm>
                <a:off x="2736918" y="1276238"/>
                <a:ext cx="177302" cy="173832"/>
              </a:xfrm>
              <a:prstGeom prst="irregularSeal1">
                <a:avLst/>
              </a:prstGeom>
              <a:solidFill>
                <a:srgbClr val="FF0000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452C7BBD-D837-9C47-A349-6E46BA2A0706}"/>
              </a:ext>
            </a:extLst>
          </p:cNvPr>
          <p:cNvSpPr txBox="1"/>
          <p:nvPr/>
        </p:nvSpPr>
        <p:spPr>
          <a:xfrm>
            <a:off x="5772150" y="2971800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3071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464D6E-7A3D-467D-972B-434919BFE2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t="8054" r="5128" b="3458"/>
          <a:stretch/>
        </p:blipFill>
        <p:spPr bwMode="auto">
          <a:xfrm>
            <a:off x="368299" y="512759"/>
            <a:ext cx="11176001" cy="605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8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548E2E7-2B8D-1848-B97A-0099FCFC6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1" r="-1" b="2560"/>
          <a:stretch/>
        </p:blipFill>
        <p:spPr bwMode="auto">
          <a:xfrm>
            <a:off x="117987" y="530942"/>
            <a:ext cx="11975690" cy="634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F4FFAAED-0DDF-4AAB-9606-6C9FB626F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93" y="378243"/>
            <a:ext cx="9722177" cy="394886"/>
          </a:xfrm>
        </p:spPr>
        <p:txBody>
          <a:bodyPr>
            <a:normAutofit fontScale="90000"/>
          </a:bodyPr>
          <a:lstStyle/>
          <a:p>
            <a:r>
              <a:rPr lang="ar-SA" dirty="0"/>
              <a:t>High-Level Design-Fiji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2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58389-B30C-4805-AE4C-59103D7B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1"/>
            <a:ext cx="10905066" cy="4471076"/>
          </a:xfrm>
          <a:prstGeom prst="rect">
            <a:avLst/>
          </a:prstGeom>
          <a:ln>
            <a:noFill/>
          </a:ln>
        </p:spPr>
      </p:pic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A73056D-EEAB-4C60-BACC-06A8CEFB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93" y="378243"/>
            <a:ext cx="9722177" cy="394886"/>
          </a:xfrm>
        </p:spPr>
        <p:txBody>
          <a:bodyPr>
            <a:normAutofit fontScale="90000"/>
          </a:bodyPr>
          <a:lstStyle/>
          <a:p>
            <a:r>
              <a:rPr lang="ar-SA" dirty="0"/>
              <a:t>Integration Design-Fiji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6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E4736D-7CBB-4C4C-8629-E0F8FB44F52D}"/>
              </a:ext>
            </a:extLst>
          </p:cNvPr>
          <p:cNvSpPr/>
          <p:nvPr/>
        </p:nvSpPr>
        <p:spPr>
          <a:xfrm>
            <a:off x="8615856" y="2952626"/>
            <a:ext cx="1992911" cy="330575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9D29DE0-E618-7E4C-B471-C825CE16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E5E8E8">
                    <a:lumMod val="75000"/>
                  </a:srgbClr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HP Confidential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01F8AF-5086-1545-9B64-8D8796BC95FE}"/>
              </a:ext>
            </a:extLst>
          </p:cNvPr>
          <p:cNvSpPr/>
          <p:nvPr/>
        </p:nvSpPr>
        <p:spPr>
          <a:xfrm>
            <a:off x="381001" y="753375"/>
            <a:ext cx="10473266" cy="57251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20">
            <a:extLst>
              <a:ext uri="{FF2B5EF4-FFF2-40B4-BE49-F238E27FC236}">
                <a16:creationId xmlns:a16="http://schemas.microsoft.com/office/drawing/2014/main" id="{53FDE6BD-3F17-BE4E-87E4-310C9563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31" y="76623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EA64E1-7367-BD47-A873-C5691E1638C6}"/>
              </a:ext>
            </a:extLst>
          </p:cNvPr>
          <p:cNvSpPr/>
          <p:nvPr/>
        </p:nvSpPr>
        <p:spPr>
          <a:xfrm>
            <a:off x="1337733" y="1143830"/>
            <a:ext cx="9415879" cy="5224629"/>
          </a:xfrm>
          <a:prstGeom prst="rect">
            <a:avLst/>
          </a:prstGeom>
          <a:noFill/>
          <a:ln w="1905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1E8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VPC </a:t>
            </a:r>
          </a:p>
        </p:txBody>
      </p:sp>
      <p:pic>
        <p:nvPicPr>
          <p:cNvPr id="16" name="Graphic 28">
            <a:extLst>
              <a:ext uri="{FF2B5EF4-FFF2-40B4-BE49-F238E27FC236}">
                <a16:creationId xmlns:a16="http://schemas.microsoft.com/office/drawing/2014/main" id="{9BBA37B3-1AD1-7B44-BB28-B4864074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52" y="117346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34">
            <a:extLst>
              <a:ext uri="{FF2B5EF4-FFF2-40B4-BE49-F238E27FC236}">
                <a16:creationId xmlns:a16="http://schemas.microsoft.com/office/drawing/2014/main" id="{62D8BA31-D5E5-894E-951A-086C3836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00" y="1379033"/>
            <a:ext cx="193031" cy="19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BB838C24-0878-8147-AF83-70CE9793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90" y="1155183"/>
            <a:ext cx="189036" cy="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5BCD41-5C4E-C747-B8E8-3F3F3B1425BB}"/>
              </a:ext>
            </a:extLst>
          </p:cNvPr>
          <p:cNvSpPr txBox="1"/>
          <p:nvPr/>
        </p:nvSpPr>
        <p:spPr>
          <a:xfrm>
            <a:off x="8838021" y="1189949"/>
            <a:ext cx="1768802" cy="353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Public/Private Subnets 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Availability  zones as needed</a:t>
            </a:r>
            <a:endParaRPr kumimoji="0" lang="en-GB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2DD07F-3A5C-E947-9733-FCCCD4B2B049}"/>
              </a:ext>
            </a:extLst>
          </p:cNvPr>
          <p:cNvSpPr/>
          <p:nvPr/>
        </p:nvSpPr>
        <p:spPr>
          <a:xfrm>
            <a:off x="376881" y="288983"/>
            <a:ext cx="10473267" cy="422734"/>
          </a:xfrm>
          <a:prstGeom prst="rect">
            <a:avLst/>
          </a:prstGeom>
          <a:noFill/>
          <a:ln w="1905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A6B8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HP Network</a:t>
            </a:r>
          </a:p>
        </p:txBody>
      </p:sp>
      <p:pic>
        <p:nvPicPr>
          <p:cNvPr id="21" name="Graphic 6">
            <a:extLst>
              <a:ext uri="{FF2B5EF4-FFF2-40B4-BE49-F238E27FC236}">
                <a16:creationId xmlns:a16="http://schemas.microsoft.com/office/drawing/2014/main" id="{63FD56D1-0033-6D49-8F28-BEF0095C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3994" y="331784"/>
            <a:ext cx="260350" cy="32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2D8D00-7595-8A42-BCA1-3F9A86F16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024" y="347044"/>
            <a:ext cx="622317" cy="347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64E66A-61E7-C444-8945-8A4EF93152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563" y="348190"/>
            <a:ext cx="518740" cy="3667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3CCD63-FB04-A44B-911B-111D6F022ACB}"/>
              </a:ext>
            </a:extLst>
          </p:cNvPr>
          <p:cNvCxnSpPr>
            <a:cxnSpLocks/>
          </p:cNvCxnSpPr>
          <p:nvPr/>
        </p:nvCxnSpPr>
        <p:spPr>
          <a:xfrm>
            <a:off x="7442295" y="714890"/>
            <a:ext cx="7386" cy="753985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880BA5-2047-AA45-9697-890DCD47A160}"/>
              </a:ext>
            </a:extLst>
          </p:cNvPr>
          <p:cNvGrpSpPr/>
          <p:nvPr/>
        </p:nvGrpSpPr>
        <p:grpSpPr>
          <a:xfrm>
            <a:off x="6998637" y="808478"/>
            <a:ext cx="1485254" cy="246221"/>
            <a:chOff x="6563630" y="808478"/>
            <a:chExt cx="1485254" cy="246221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0CBEC34C-7842-CD46-9B0F-6249CC8686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630" y="850124"/>
              <a:ext cx="308983" cy="1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802E9D7B-6D99-194C-B8B6-0AEBFDD212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4473" y="808478"/>
              <a:ext cx="124441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API Gateway or</a:t>
              </a:r>
            </a:p>
          </p:txBody>
        </p:sp>
      </p:grpSp>
      <p:pic>
        <p:nvPicPr>
          <p:cNvPr id="28" name="Graphic 23">
            <a:extLst>
              <a:ext uri="{FF2B5EF4-FFF2-40B4-BE49-F238E27FC236}">
                <a16:creationId xmlns:a16="http://schemas.microsoft.com/office/drawing/2014/main" id="{07D14746-6BD0-6546-8B0D-58436775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242" y="1982174"/>
            <a:ext cx="262006" cy="2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70DBD0E-7ABF-EF45-A9F9-882E64D005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02764" y="2243841"/>
            <a:ext cx="316553" cy="31166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A56BA9D-9DB6-7749-8D35-5C37E59BD3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83500" y="1522609"/>
            <a:ext cx="332361" cy="33236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2E18904-996B-954C-BEBE-AB8E09EF0174}"/>
              </a:ext>
            </a:extLst>
          </p:cNvPr>
          <p:cNvSpPr/>
          <p:nvPr/>
        </p:nvSpPr>
        <p:spPr>
          <a:xfrm>
            <a:off x="3001099" y="379476"/>
            <a:ext cx="2148446" cy="25552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https://www.pricehub.hp.com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pic>
        <p:nvPicPr>
          <p:cNvPr id="32" name="Graphic 17">
            <a:extLst>
              <a:ext uri="{FF2B5EF4-FFF2-40B4-BE49-F238E27FC236}">
                <a16:creationId xmlns:a16="http://schemas.microsoft.com/office/drawing/2014/main" id="{DE18A455-6FAC-4148-9D6A-F8D4878E9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508" y="821588"/>
            <a:ext cx="329412" cy="23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B1C1C9A2-D358-614C-AEF2-4D39F728F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3845" y="821588"/>
            <a:ext cx="13917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Amazon Ember" panose="020B0603020204020204" pitchFamily="34" charset="0"/>
                <a:cs typeface="Arial" panose="020B0604020202020204" pitchFamily="34" charset="0"/>
              </a:rPr>
              <a:t>AWS Secrets Manager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C3EBA4-D3F1-C24E-B5AD-5CFA603034BE}"/>
              </a:ext>
            </a:extLst>
          </p:cNvPr>
          <p:cNvSpPr txBox="1"/>
          <p:nvPr/>
        </p:nvSpPr>
        <p:spPr>
          <a:xfrm>
            <a:off x="7119637" y="1886310"/>
            <a:ext cx="914400" cy="1716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Load Balancing</a:t>
            </a:r>
            <a:endParaRPr kumimoji="0" lang="en-GB" sz="10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pic>
        <p:nvPicPr>
          <p:cNvPr id="35" name="Graphic 17">
            <a:extLst>
              <a:ext uri="{FF2B5EF4-FFF2-40B4-BE49-F238E27FC236}">
                <a16:creationId xmlns:a16="http://schemas.microsoft.com/office/drawing/2014/main" id="{1C01F93D-2BB1-3943-A123-7FA3972BD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2" y="2448578"/>
            <a:ext cx="387244" cy="43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9">
            <a:extLst>
              <a:ext uri="{FF2B5EF4-FFF2-40B4-BE49-F238E27FC236}">
                <a16:creationId xmlns:a16="http://schemas.microsoft.com/office/drawing/2014/main" id="{8F68ED7A-C9EE-EC42-BA22-FC2087471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64" y="2909207"/>
            <a:ext cx="84448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7334CA-5435-5C4A-B002-5B0E9C8F46B0}"/>
              </a:ext>
            </a:extLst>
          </p:cNvPr>
          <p:cNvGrpSpPr/>
          <p:nvPr/>
        </p:nvGrpSpPr>
        <p:grpSpPr>
          <a:xfrm>
            <a:off x="8817369" y="3544448"/>
            <a:ext cx="1496362" cy="800182"/>
            <a:chOff x="8819099" y="3551672"/>
            <a:chExt cx="1496362" cy="800182"/>
          </a:xfrm>
        </p:grpSpPr>
        <p:sp>
          <p:nvSpPr>
            <p:cNvPr id="38" name="Rectangle: Rounded Corners 243">
              <a:extLst>
                <a:ext uri="{FF2B5EF4-FFF2-40B4-BE49-F238E27FC236}">
                  <a16:creationId xmlns:a16="http://schemas.microsoft.com/office/drawing/2014/main" id="{C7323F92-7882-6A41-8887-ACD15352568A}"/>
                </a:ext>
              </a:extLst>
            </p:cNvPr>
            <p:cNvSpPr/>
            <p:nvPr/>
          </p:nvSpPr>
          <p:spPr>
            <a:xfrm>
              <a:off x="8819099" y="3551672"/>
              <a:ext cx="1449671" cy="648424"/>
            </a:xfrm>
            <a:prstGeom prst="round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39" name="Rectangle: Rounded Corners 244">
              <a:extLst>
                <a:ext uri="{FF2B5EF4-FFF2-40B4-BE49-F238E27FC236}">
                  <a16:creationId xmlns:a16="http://schemas.microsoft.com/office/drawing/2014/main" id="{674CB118-EAB9-964C-A214-C48507750C59}"/>
                </a:ext>
              </a:extLst>
            </p:cNvPr>
            <p:cNvSpPr/>
            <p:nvPr/>
          </p:nvSpPr>
          <p:spPr>
            <a:xfrm>
              <a:off x="8898465" y="3678999"/>
              <a:ext cx="1416996" cy="672855"/>
            </a:xfrm>
            <a:prstGeom prst="round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Identity Services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Certified” 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OpenId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 Connect (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oidc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) / oAuth2 Security Token Server (STS)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BA4C0958-E78D-D04B-AEA3-8CC869DA5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5822" y="3016490"/>
            <a:ext cx="1519620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Amazon Ember" panose="020B0603020204020204" pitchFamily="34" charset="0"/>
                <a:cs typeface="Arial" panose="020B0604020202020204" pitchFamily="34" charset="0"/>
              </a:rPr>
              <a:t>Shared Services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CCD847-5503-8A47-9065-3A91C9DEAADE}"/>
              </a:ext>
            </a:extLst>
          </p:cNvPr>
          <p:cNvGrpSpPr/>
          <p:nvPr/>
        </p:nvGrpSpPr>
        <p:grpSpPr>
          <a:xfrm>
            <a:off x="8793763" y="4514160"/>
            <a:ext cx="1579451" cy="629757"/>
            <a:chOff x="8735732" y="4066359"/>
            <a:chExt cx="1469076" cy="525848"/>
          </a:xfrm>
        </p:grpSpPr>
        <p:sp>
          <p:nvSpPr>
            <p:cNvPr id="42" name="Rectangle: Rounded Corners 250">
              <a:extLst>
                <a:ext uri="{FF2B5EF4-FFF2-40B4-BE49-F238E27FC236}">
                  <a16:creationId xmlns:a16="http://schemas.microsoft.com/office/drawing/2014/main" id="{676CD2BF-E2DE-5043-8823-195EF9D2281B}"/>
                </a:ext>
              </a:extLst>
            </p:cNvPr>
            <p:cNvSpPr/>
            <p:nvPr/>
          </p:nvSpPr>
          <p:spPr>
            <a:xfrm>
              <a:off x="8735732" y="4066359"/>
              <a:ext cx="1449671" cy="389897"/>
            </a:xfrm>
            <a:prstGeom prst="roundRect">
              <a:avLst/>
            </a:prstGeom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43" name="Rectangle: Rounded Corners 251">
              <a:extLst>
                <a:ext uri="{FF2B5EF4-FFF2-40B4-BE49-F238E27FC236}">
                  <a16:creationId xmlns:a16="http://schemas.microsoft.com/office/drawing/2014/main" id="{8BD6E7C4-A6EC-7844-BD54-7BE8F82B511F}"/>
                </a:ext>
              </a:extLst>
            </p:cNvPr>
            <p:cNvSpPr/>
            <p:nvPr/>
          </p:nvSpPr>
          <p:spPr>
            <a:xfrm>
              <a:off x="8838021" y="4209897"/>
              <a:ext cx="1366787" cy="382310"/>
            </a:xfrm>
            <a:prstGeom prst="roundRect">
              <a:avLst/>
            </a:prstGeom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ezPRS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 BOM &amp; Discount Services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9A614BE-9827-6F46-BDAA-121A6D3F1CCF}"/>
              </a:ext>
            </a:extLst>
          </p:cNvPr>
          <p:cNvSpPr txBox="1"/>
          <p:nvPr/>
        </p:nvSpPr>
        <p:spPr>
          <a:xfrm>
            <a:off x="8910622" y="2309295"/>
            <a:ext cx="368802" cy="2109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EKS</a:t>
            </a:r>
            <a:endParaRPr kumimoji="0" lang="en-GB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pic>
        <p:nvPicPr>
          <p:cNvPr id="45" name="Graphic 63">
            <a:extLst>
              <a:ext uri="{FF2B5EF4-FFF2-40B4-BE49-F238E27FC236}">
                <a16:creationId xmlns:a16="http://schemas.microsoft.com/office/drawing/2014/main" id="{661D3FAC-2A4A-4F4C-95DA-2CDAC03B8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1" y="1589254"/>
            <a:ext cx="427785" cy="42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9">
            <a:extLst>
              <a:ext uri="{FF2B5EF4-FFF2-40B4-BE49-F238E27FC236}">
                <a16:creationId xmlns:a16="http://schemas.microsoft.com/office/drawing/2014/main" id="{C289CFB4-4FA4-5C4F-A3A0-54B62DF6A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696" y="2016499"/>
            <a:ext cx="6068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7488A6-488A-B34F-A7DB-54A3FFCF3395}"/>
              </a:ext>
            </a:extLst>
          </p:cNvPr>
          <p:cNvGrpSpPr/>
          <p:nvPr/>
        </p:nvGrpSpPr>
        <p:grpSpPr>
          <a:xfrm rot="5400000">
            <a:off x="5744795" y="2303084"/>
            <a:ext cx="1214003" cy="246221"/>
            <a:chOff x="6563631" y="808478"/>
            <a:chExt cx="1214003" cy="246221"/>
          </a:xfrm>
        </p:grpSpPr>
        <p:pic>
          <p:nvPicPr>
            <p:cNvPr id="48" name="Graphic 25">
              <a:extLst>
                <a:ext uri="{FF2B5EF4-FFF2-40B4-BE49-F238E27FC236}">
                  <a16:creationId xmlns:a16="http://schemas.microsoft.com/office/drawing/2014/main" id="{A48BA935-8399-E242-AD6F-D1B6FDC4E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631" y="850124"/>
              <a:ext cx="308983" cy="1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21839408-AE32-D644-86FC-60705CB33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4473" y="808478"/>
              <a:ext cx="9731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API Gateway</a:t>
              </a:r>
            </a:p>
          </p:txBody>
        </p:sp>
      </p:grpSp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60C42444-BF1A-544E-BD30-27C58EDC9F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3" y="5960672"/>
            <a:ext cx="675431" cy="42636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C295655-F615-5A4C-9B67-5AF0D51C2C0F}"/>
              </a:ext>
            </a:extLst>
          </p:cNvPr>
          <p:cNvSpPr txBox="1"/>
          <p:nvPr/>
        </p:nvSpPr>
        <p:spPr>
          <a:xfrm>
            <a:off x="6204801" y="1331616"/>
            <a:ext cx="1244880" cy="221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Security token</a:t>
            </a:r>
            <a:endParaRPr kumimoji="0" lang="en-GB" sz="10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C01635-06CF-5D46-B285-28776F3904B7}"/>
              </a:ext>
            </a:extLst>
          </p:cNvPr>
          <p:cNvSpPr txBox="1"/>
          <p:nvPr/>
        </p:nvSpPr>
        <p:spPr>
          <a:xfrm>
            <a:off x="6414576" y="2608310"/>
            <a:ext cx="987692" cy="204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Security token</a:t>
            </a:r>
            <a:endParaRPr kumimoji="0" lang="en-GB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2264A3-036C-AF45-9444-84A7F3EA141F}"/>
              </a:ext>
            </a:extLst>
          </p:cNvPr>
          <p:cNvSpPr txBox="1"/>
          <p:nvPr/>
        </p:nvSpPr>
        <p:spPr>
          <a:xfrm>
            <a:off x="6204840" y="1185285"/>
            <a:ext cx="1164061" cy="148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One Hp Unified Id</a:t>
            </a:r>
            <a:endParaRPr kumimoji="0" lang="en-GB" sz="10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7D6DA95-E384-DC46-9D4C-BCE51C9EB0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8172" y="4321961"/>
            <a:ext cx="633924" cy="219601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0568FC44-E5BE-6542-9A9F-0E0556FA8ADB}"/>
              </a:ext>
            </a:extLst>
          </p:cNvPr>
          <p:cNvGrpSpPr/>
          <p:nvPr/>
        </p:nvGrpSpPr>
        <p:grpSpPr>
          <a:xfrm>
            <a:off x="10971875" y="2873534"/>
            <a:ext cx="987323" cy="2867984"/>
            <a:chOff x="10955123" y="2854349"/>
            <a:chExt cx="987323" cy="286798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AB53B83-154E-CE45-8912-22C71D6BEDD0}"/>
                </a:ext>
              </a:extLst>
            </p:cNvPr>
            <p:cNvGrpSpPr/>
            <p:nvPr/>
          </p:nvGrpSpPr>
          <p:grpSpPr>
            <a:xfrm>
              <a:off x="10955123" y="3311048"/>
              <a:ext cx="943690" cy="493986"/>
              <a:chOff x="11014812" y="2642261"/>
              <a:chExt cx="943690" cy="493986"/>
            </a:xfrm>
          </p:grpSpPr>
          <p:sp>
            <p:nvSpPr>
              <p:cNvPr id="67" name="Rectangle: Rounded Corners 256">
                <a:extLst>
                  <a:ext uri="{FF2B5EF4-FFF2-40B4-BE49-F238E27FC236}">
                    <a16:creationId xmlns:a16="http://schemas.microsoft.com/office/drawing/2014/main" id="{B9946607-C194-544A-BF2F-1C3DDCA646FF}"/>
                  </a:ext>
                </a:extLst>
              </p:cNvPr>
              <p:cNvSpPr/>
              <p:nvPr/>
            </p:nvSpPr>
            <p:spPr>
              <a:xfrm>
                <a:off x="11014812" y="2642261"/>
                <a:ext cx="914400" cy="389897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68" name="Rectangle: Rounded Corners 257">
                <a:extLst>
                  <a:ext uri="{FF2B5EF4-FFF2-40B4-BE49-F238E27FC236}">
                    <a16:creationId xmlns:a16="http://schemas.microsoft.com/office/drawing/2014/main" id="{B0A9F860-28E1-6D4E-B430-3B031BF02FEE}"/>
                  </a:ext>
                </a:extLst>
              </p:cNvPr>
              <p:cNvSpPr/>
              <p:nvPr/>
            </p:nvSpPr>
            <p:spPr>
              <a:xfrm>
                <a:off x="11106741" y="2753937"/>
                <a:ext cx="851761" cy="382310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Opportunity Lookup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F558D86-3B84-DD4C-A76F-8C63528FE908}"/>
                </a:ext>
              </a:extLst>
            </p:cNvPr>
            <p:cNvGrpSpPr/>
            <p:nvPr/>
          </p:nvGrpSpPr>
          <p:grpSpPr>
            <a:xfrm>
              <a:off x="10989671" y="3974109"/>
              <a:ext cx="943690" cy="493986"/>
              <a:chOff x="11014812" y="2642261"/>
              <a:chExt cx="943690" cy="493986"/>
            </a:xfrm>
          </p:grpSpPr>
          <p:sp>
            <p:nvSpPr>
              <p:cNvPr id="65" name="Rectangle: Rounded Corners 403">
                <a:extLst>
                  <a:ext uri="{FF2B5EF4-FFF2-40B4-BE49-F238E27FC236}">
                    <a16:creationId xmlns:a16="http://schemas.microsoft.com/office/drawing/2014/main" id="{5214EA99-D66A-5B4A-ABA0-250CE1FABD7F}"/>
                  </a:ext>
                </a:extLst>
              </p:cNvPr>
              <p:cNvSpPr/>
              <p:nvPr/>
            </p:nvSpPr>
            <p:spPr>
              <a:xfrm>
                <a:off x="11014812" y="2642261"/>
                <a:ext cx="914400" cy="389897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66" name="Rectangle: Rounded Corners 404">
                <a:extLst>
                  <a:ext uri="{FF2B5EF4-FFF2-40B4-BE49-F238E27FC236}">
                    <a16:creationId xmlns:a16="http://schemas.microsoft.com/office/drawing/2014/main" id="{076A14E2-CD32-A143-9A63-28EE0A3198CE}"/>
                  </a:ext>
                </a:extLst>
              </p:cNvPr>
              <p:cNvSpPr/>
              <p:nvPr/>
            </p:nvSpPr>
            <p:spPr>
              <a:xfrm>
                <a:off x="11106741" y="2753937"/>
                <a:ext cx="851761" cy="382310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MDM Sales Territory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681FEE-D288-6642-824C-022BAE03B7BE}"/>
                </a:ext>
              </a:extLst>
            </p:cNvPr>
            <p:cNvSpPr txBox="1"/>
            <p:nvPr/>
          </p:nvSpPr>
          <p:spPr>
            <a:xfrm>
              <a:off x="11075586" y="2854349"/>
              <a:ext cx="850207" cy="3670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Other HP Services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1B38E1F-1E24-C549-9922-24A7C735EBBA}"/>
                </a:ext>
              </a:extLst>
            </p:cNvPr>
            <p:cNvGrpSpPr/>
            <p:nvPr/>
          </p:nvGrpSpPr>
          <p:grpSpPr>
            <a:xfrm>
              <a:off x="10998756" y="4588652"/>
              <a:ext cx="943690" cy="493986"/>
              <a:chOff x="11014812" y="2642261"/>
              <a:chExt cx="943690" cy="493986"/>
            </a:xfrm>
          </p:grpSpPr>
          <p:sp>
            <p:nvSpPr>
              <p:cNvPr id="63" name="Rectangle: Rounded Corners 421">
                <a:extLst>
                  <a:ext uri="{FF2B5EF4-FFF2-40B4-BE49-F238E27FC236}">
                    <a16:creationId xmlns:a16="http://schemas.microsoft.com/office/drawing/2014/main" id="{22E791E7-C627-FB46-89BF-7BF84D38D48B}"/>
                  </a:ext>
                </a:extLst>
              </p:cNvPr>
              <p:cNvSpPr/>
              <p:nvPr/>
            </p:nvSpPr>
            <p:spPr>
              <a:xfrm>
                <a:off x="11014812" y="2642261"/>
                <a:ext cx="914400" cy="389897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64" name="Rectangle: Rounded Corners 422">
                <a:extLst>
                  <a:ext uri="{FF2B5EF4-FFF2-40B4-BE49-F238E27FC236}">
                    <a16:creationId xmlns:a16="http://schemas.microsoft.com/office/drawing/2014/main" id="{F8A2E8CF-B255-B648-8E09-44ACE399DC45}"/>
                  </a:ext>
                </a:extLst>
              </p:cNvPr>
              <p:cNvSpPr/>
              <p:nvPr/>
            </p:nvSpPr>
            <p:spPr>
              <a:xfrm>
                <a:off x="11106741" y="2753937"/>
                <a:ext cx="851761" cy="382310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C4Lookup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E59D759-7EDB-8D45-A53B-6174B779595D}"/>
                </a:ext>
              </a:extLst>
            </p:cNvPr>
            <p:cNvGrpSpPr/>
            <p:nvPr/>
          </p:nvGrpSpPr>
          <p:grpSpPr>
            <a:xfrm>
              <a:off x="10989671" y="5228347"/>
              <a:ext cx="943690" cy="493986"/>
              <a:chOff x="11014812" y="2642261"/>
              <a:chExt cx="943690" cy="493986"/>
            </a:xfrm>
          </p:grpSpPr>
          <p:sp>
            <p:nvSpPr>
              <p:cNvPr id="61" name="Rectangle: Rounded Corners 424">
                <a:extLst>
                  <a:ext uri="{FF2B5EF4-FFF2-40B4-BE49-F238E27FC236}">
                    <a16:creationId xmlns:a16="http://schemas.microsoft.com/office/drawing/2014/main" id="{7BA7F744-31AC-7245-96FE-811C786DA373}"/>
                  </a:ext>
                </a:extLst>
              </p:cNvPr>
              <p:cNvSpPr/>
              <p:nvPr/>
            </p:nvSpPr>
            <p:spPr>
              <a:xfrm>
                <a:off x="11014812" y="2642261"/>
                <a:ext cx="914400" cy="389897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62" name="Rectangle: Rounded Corners 425">
                <a:extLst>
                  <a:ext uri="{FF2B5EF4-FFF2-40B4-BE49-F238E27FC236}">
                    <a16:creationId xmlns:a16="http://schemas.microsoft.com/office/drawing/2014/main" id="{39363D9E-984C-C748-85FF-966F7E1CA0B1}"/>
                  </a:ext>
                </a:extLst>
              </p:cNvPr>
              <p:cNvSpPr/>
              <p:nvPr/>
            </p:nvSpPr>
            <p:spPr>
              <a:xfrm>
                <a:off x="11106741" y="2753937"/>
                <a:ext cx="851761" cy="382310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Optimus Services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05A713B-01C0-B74F-A68B-3136120F4662}"/>
              </a:ext>
            </a:extLst>
          </p:cNvPr>
          <p:cNvSpPr txBox="1"/>
          <p:nvPr/>
        </p:nvSpPr>
        <p:spPr>
          <a:xfrm>
            <a:off x="0" y="30860"/>
            <a:ext cx="7706104" cy="223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600" b="1" dirty="0">
                <a:solidFill>
                  <a:prstClr val="black"/>
                </a:solidFill>
                <a:latin typeface="HP Simplified Light"/>
              </a:rPr>
              <a:t>Eclipse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- Deal and Discount Management System Architecture</a:t>
            </a:r>
            <a:endParaRPr kumimoji="0" lang="en-GB" sz="1600" b="1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9B9EC3-682E-DB42-A175-3B71467AF42F}"/>
              </a:ext>
            </a:extLst>
          </p:cNvPr>
          <p:cNvSpPr/>
          <p:nvPr/>
        </p:nvSpPr>
        <p:spPr>
          <a:xfrm>
            <a:off x="3611756" y="2946803"/>
            <a:ext cx="4747684" cy="3349958"/>
          </a:xfrm>
          <a:prstGeom prst="rect">
            <a:avLst/>
          </a:prstGeom>
          <a:solidFill>
            <a:schemeClr val="bg1"/>
          </a:solidFill>
          <a:ln w="19050">
            <a:solidFill>
              <a:srgbClr val="E9823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2941B3C-85B3-A843-BD73-78B2BD54DC6F}"/>
              </a:ext>
            </a:extLst>
          </p:cNvPr>
          <p:cNvGrpSpPr/>
          <p:nvPr/>
        </p:nvGrpSpPr>
        <p:grpSpPr>
          <a:xfrm>
            <a:off x="3892072" y="3531917"/>
            <a:ext cx="1591627" cy="615800"/>
            <a:chOff x="1926750" y="2195270"/>
            <a:chExt cx="2300058" cy="966591"/>
          </a:xfrm>
        </p:grpSpPr>
        <p:sp>
          <p:nvSpPr>
            <p:cNvPr id="72" name="Rectangle: Rounded Corners 26">
              <a:extLst>
                <a:ext uri="{FF2B5EF4-FFF2-40B4-BE49-F238E27FC236}">
                  <a16:creationId xmlns:a16="http://schemas.microsoft.com/office/drawing/2014/main" id="{133035A9-D334-2244-9B5F-4D449F837FB8}"/>
                </a:ext>
              </a:extLst>
            </p:cNvPr>
            <p:cNvSpPr/>
            <p:nvPr/>
          </p:nvSpPr>
          <p:spPr>
            <a:xfrm>
              <a:off x="1926750" y="2195270"/>
              <a:ext cx="209491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73" name="Rectangle: Rounded Corners 28">
              <a:extLst>
                <a:ext uri="{FF2B5EF4-FFF2-40B4-BE49-F238E27FC236}">
                  <a16:creationId xmlns:a16="http://schemas.microsoft.com/office/drawing/2014/main" id="{8B6D77E6-482D-D743-A34A-5A12533F149C}"/>
                </a:ext>
              </a:extLst>
            </p:cNvPr>
            <p:cNvSpPr/>
            <p:nvPr/>
          </p:nvSpPr>
          <p:spPr>
            <a:xfrm>
              <a:off x="2220641" y="2354303"/>
              <a:ext cx="200616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4038F9-DC46-C745-8CD8-B1FAADE610F5}"/>
                </a:ext>
              </a:extLst>
            </p:cNvPr>
            <p:cNvSpPr txBox="1"/>
            <p:nvPr/>
          </p:nvSpPr>
          <p:spPr>
            <a:xfrm>
              <a:off x="2358978" y="2622137"/>
              <a:ext cx="1511460" cy="3686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Deal Services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94801D-55F7-964F-A66E-BA31619C7A46}"/>
              </a:ext>
            </a:extLst>
          </p:cNvPr>
          <p:cNvGrpSpPr/>
          <p:nvPr/>
        </p:nvGrpSpPr>
        <p:grpSpPr>
          <a:xfrm>
            <a:off x="3892072" y="4402550"/>
            <a:ext cx="1714115" cy="787620"/>
            <a:chOff x="2153278" y="3539860"/>
            <a:chExt cx="1714115" cy="78762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0A9E9C7-A1C1-C24D-A74B-278DB25C093A}"/>
                </a:ext>
              </a:extLst>
            </p:cNvPr>
            <p:cNvGrpSpPr/>
            <p:nvPr/>
          </p:nvGrpSpPr>
          <p:grpSpPr>
            <a:xfrm>
              <a:off x="2153278" y="3539860"/>
              <a:ext cx="1591627" cy="615800"/>
              <a:chOff x="1926750" y="2195270"/>
              <a:chExt cx="2300058" cy="966591"/>
            </a:xfrm>
          </p:grpSpPr>
          <p:sp>
            <p:nvSpPr>
              <p:cNvPr id="78" name="Rectangle: Rounded Corners 156">
                <a:extLst>
                  <a:ext uri="{FF2B5EF4-FFF2-40B4-BE49-F238E27FC236}">
                    <a16:creationId xmlns:a16="http://schemas.microsoft.com/office/drawing/2014/main" id="{F119A8BD-D1A8-C84E-AD1D-DB5AE1261DFA}"/>
                  </a:ext>
                </a:extLst>
              </p:cNvPr>
              <p:cNvSpPr/>
              <p:nvPr/>
            </p:nvSpPr>
            <p:spPr>
              <a:xfrm>
                <a:off x="1926750" y="2195270"/>
                <a:ext cx="2094917" cy="807558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79" name="Rectangle: Rounded Corners 157">
                <a:extLst>
                  <a:ext uri="{FF2B5EF4-FFF2-40B4-BE49-F238E27FC236}">
                    <a16:creationId xmlns:a16="http://schemas.microsoft.com/office/drawing/2014/main" id="{53736ACC-E3DB-8F48-A8A2-99104C44AC53}"/>
                  </a:ext>
                </a:extLst>
              </p:cNvPr>
              <p:cNvSpPr/>
              <p:nvPr/>
            </p:nvSpPr>
            <p:spPr>
              <a:xfrm>
                <a:off x="2220641" y="2354303"/>
                <a:ext cx="2006167" cy="807558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4A7AB62-7331-7A4C-986B-3189A120021F}"/>
                  </a:ext>
                </a:extLst>
              </p:cNvPr>
              <p:cNvSpPr txBox="1"/>
              <p:nvPr/>
            </p:nvSpPr>
            <p:spPr>
              <a:xfrm>
                <a:off x="2392099" y="2484067"/>
                <a:ext cx="1667457" cy="256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Margin Analysis Services</a:t>
                </a: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0129815-8856-6749-B18A-5ECF4EE13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18980" y="3965154"/>
              <a:ext cx="348413" cy="362326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E87A121-F0F4-DD41-AF15-7536B56EDA1D}"/>
              </a:ext>
            </a:extLst>
          </p:cNvPr>
          <p:cNvGrpSpPr/>
          <p:nvPr/>
        </p:nvGrpSpPr>
        <p:grpSpPr>
          <a:xfrm>
            <a:off x="3902509" y="5319700"/>
            <a:ext cx="1714115" cy="854157"/>
            <a:chOff x="2153278" y="3539860"/>
            <a:chExt cx="1714115" cy="73860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35BE670-0499-E247-A195-DF0D140A09F6}"/>
                </a:ext>
              </a:extLst>
            </p:cNvPr>
            <p:cNvGrpSpPr/>
            <p:nvPr/>
          </p:nvGrpSpPr>
          <p:grpSpPr>
            <a:xfrm>
              <a:off x="2153278" y="3539860"/>
              <a:ext cx="1591627" cy="615800"/>
              <a:chOff x="1926750" y="2195270"/>
              <a:chExt cx="2300058" cy="966591"/>
            </a:xfrm>
          </p:grpSpPr>
          <p:sp>
            <p:nvSpPr>
              <p:cNvPr id="84" name="Rectangle: Rounded Corners 165">
                <a:extLst>
                  <a:ext uri="{FF2B5EF4-FFF2-40B4-BE49-F238E27FC236}">
                    <a16:creationId xmlns:a16="http://schemas.microsoft.com/office/drawing/2014/main" id="{1A14CB15-5067-C240-A982-D5AA895CD92B}"/>
                  </a:ext>
                </a:extLst>
              </p:cNvPr>
              <p:cNvSpPr/>
              <p:nvPr/>
            </p:nvSpPr>
            <p:spPr>
              <a:xfrm>
                <a:off x="1926750" y="2195270"/>
                <a:ext cx="2094917" cy="807558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85" name="Rectangle: Rounded Corners 166">
                <a:extLst>
                  <a:ext uri="{FF2B5EF4-FFF2-40B4-BE49-F238E27FC236}">
                    <a16:creationId xmlns:a16="http://schemas.microsoft.com/office/drawing/2014/main" id="{4B017828-7ACA-4C48-87BC-F75A4D51B830}"/>
                  </a:ext>
                </a:extLst>
              </p:cNvPr>
              <p:cNvSpPr/>
              <p:nvPr/>
            </p:nvSpPr>
            <p:spPr>
              <a:xfrm>
                <a:off x="2220641" y="2354303"/>
                <a:ext cx="2006167" cy="807558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2198DB0-F869-BC47-A2D8-6F58F328CD2D}"/>
                  </a:ext>
                </a:extLst>
              </p:cNvPr>
              <p:cNvSpPr txBox="1"/>
              <p:nvPr/>
            </p:nvSpPr>
            <p:spPr>
              <a:xfrm>
                <a:off x="2392099" y="2484067"/>
                <a:ext cx="1829918" cy="297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Lookup Services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(Product, Reseller, Customer)</a:t>
                </a:r>
                <a:endPara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592AEF5-2026-DB47-BA6F-74F515B8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18980" y="3965154"/>
              <a:ext cx="348413" cy="313311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29890C1-C0E0-C748-A180-B28E2123346B}"/>
              </a:ext>
            </a:extLst>
          </p:cNvPr>
          <p:cNvGrpSpPr/>
          <p:nvPr/>
        </p:nvGrpSpPr>
        <p:grpSpPr>
          <a:xfrm>
            <a:off x="6276111" y="3530422"/>
            <a:ext cx="1591627" cy="615800"/>
            <a:chOff x="1926750" y="2195270"/>
            <a:chExt cx="2300058" cy="966591"/>
          </a:xfrm>
        </p:grpSpPr>
        <p:sp>
          <p:nvSpPr>
            <p:cNvPr id="89" name="Rectangle: Rounded Corners 170">
              <a:extLst>
                <a:ext uri="{FF2B5EF4-FFF2-40B4-BE49-F238E27FC236}">
                  <a16:creationId xmlns:a16="http://schemas.microsoft.com/office/drawing/2014/main" id="{4EB18E12-F2EB-1742-B234-E18E26E18A8C}"/>
                </a:ext>
              </a:extLst>
            </p:cNvPr>
            <p:cNvSpPr/>
            <p:nvPr/>
          </p:nvSpPr>
          <p:spPr>
            <a:xfrm>
              <a:off x="1926750" y="2195270"/>
              <a:ext cx="209491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91" name="Rectangle: Rounded Corners 171">
              <a:extLst>
                <a:ext uri="{FF2B5EF4-FFF2-40B4-BE49-F238E27FC236}">
                  <a16:creationId xmlns:a16="http://schemas.microsoft.com/office/drawing/2014/main" id="{EC730CF5-03A1-EB4E-A7F0-8B455D45CDDC}"/>
                </a:ext>
              </a:extLst>
            </p:cNvPr>
            <p:cNvSpPr/>
            <p:nvPr/>
          </p:nvSpPr>
          <p:spPr>
            <a:xfrm>
              <a:off x="2220641" y="2354303"/>
              <a:ext cx="2006167" cy="80755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A86C46-A4DB-BB43-9AC5-F1C48C33817A}"/>
                </a:ext>
              </a:extLst>
            </p:cNvPr>
            <p:cNvSpPr txBox="1"/>
            <p:nvPr/>
          </p:nvSpPr>
          <p:spPr>
            <a:xfrm>
              <a:off x="2320343" y="2549333"/>
              <a:ext cx="1739214" cy="3430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Product Services</a:t>
              </a:r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8EE36554-B4F7-9447-8FBE-50C2079B6DE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59955" y="3904850"/>
            <a:ext cx="348413" cy="362326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0301CCC5-7F4A-AE43-82E5-D510BA10A1AE}"/>
              </a:ext>
            </a:extLst>
          </p:cNvPr>
          <p:cNvGrpSpPr/>
          <p:nvPr/>
        </p:nvGrpSpPr>
        <p:grpSpPr>
          <a:xfrm>
            <a:off x="6259172" y="4419392"/>
            <a:ext cx="1714116" cy="787616"/>
            <a:chOff x="2153277" y="3539864"/>
            <a:chExt cx="1714116" cy="787616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51B945D-603F-7E4E-A66D-D0215DB809F8}"/>
                </a:ext>
              </a:extLst>
            </p:cNvPr>
            <p:cNvGrpSpPr/>
            <p:nvPr/>
          </p:nvGrpSpPr>
          <p:grpSpPr>
            <a:xfrm>
              <a:off x="2153277" y="3539864"/>
              <a:ext cx="1591627" cy="615800"/>
              <a:chOff x="1926750" y="2195270"/>
              <a:chExt cx="2300058" cy="966589"/>
            </a:xfrm>
          </p:grpSpPr>
          <p:sp>
            <p:nvSpPr>
              <p:cNvPr id="102" name="Rectangle: Rounded Corners 178">
                <a:extLst>
                  <a:ext uri="{FF2B5EF4-FFF2-40B4-BE49-F238E27FC236}">
                    <a16:creationId xmlns:a16="http://schemas.microsoft.com/office/drawing/2014/main" id="{9EB40840-51EF-1C4C-8C8A-F55C3C7E5C52}"/>
                  </a:ext>
                </a:extLst>
              </p:cNvPr>
              <p:cNvSpPr/>
              <p:nvPr/>
            </p:nvSpPr>
            <p:spPr>
              <a:xfrm>
                <a:off x="1926750" y="2195270"/>
                <a:ext cx="2094917" cy="807558"/>
              </a:xfrm>
              <a:prstGeom prst="roundRect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103" name="Rectangle: Rounded Corners 179">
                <a:extLst>
                  <a:ext uri="{FF2B5EF4-FFF2-40B4-BE49-F238E27FC236}">
                    <a16:creationId xmlns:a16="http://schemas.microsoft.com/office/drawing/2014/main" id="{43CF8BAD-880F-C34D-8440-B84F7F7CBDC3}"/>
                  </a:ext>
                </a:extLst>
              </p:cNvPr>
              <p:cNvSpPr/>
              <p:nvPr/>
            </p:nvSpPr>
            <p:spPr>
              <a:xfrm>
                <a:off x="2220641" y="2354301"/>
                <a:ext cx="2006167" cy="807558"/>
              </a:xfrm>
              <a:prstGeom prst="roundRect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E5DF786-C2FE-5543-BBB4-07964B0F1F9A}"/>
                  </a:ext>
                </a:extLst>
              </p:cNvPr>
              <p:cNvSpPr txBox="1"/>
              <p:nvPr/>
            </p:nvSpPr>
            <p:spPr>
              <a:xfrm>
                <a:off x="2392099" y="2589621"/>
                <a:ext cx="1667457" cy="256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Pricing Decision</a:t>
                </a:r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FCC2E79-4438-6647-9BA4-29894BDAC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18980" y="3965154"/>
              <a:ext cx="348413" cy="362326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C85CA6D-269E-F145-AEA8-99924B521370}"/>
              </a:ext>
            </a:extLst>
          </p:cNvPr>
          <p:cNvGrpSpPr/>
          <p:nvPr/>
        </p:nvGrpSpPr>
        <p:grpSpPr>
          <a:xfrm>
            <a:off x="6288687" y="5343740"/>
            <a:ext cx="1679658" cy="858973"/>
            <a:chOff x="2153278" y="3539860"/>
            <a:chExt cx="1679658" cy="74277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5C687C4-EC68-284B-AE8D-B4D70A1C1608}"/>
                </a:ext>
              </a:extLst>
            </p:cNvPr>
            <p:cNvGrpSpPr/>
            <p:nvPr/>
          </p:nvGrpSpPr>
          <p:grpSpPr>
            <a:xfrm>
              <a:off x="2153278" y="3539860"/>
              <a:ext cx="1677424" cy="615800"/>
              <a:chOff x="1926750" y="2195270"/>
              <a:chExt cx="2424043" cy="966591"/>
            </a:xfrm>
          </p:grpSpPr>
          <p:sp>
            <p:nvSpPr>
              <p:cNvPr id="108" name="Rectangle: Rounded Corners 185">
                <a:extLst>
                  <a:ext uri="{FF2B5EF4-FFF2-40B4-BE49-F238E27FC236}">
                    <a16:creationId xmlns:a16="http://schemas.microsoft.com/office/drawing/2014/main" id="{EDAD63DD-35BA-7F4D-8246-9019448CCC31}"/>
                  </a:ext>
                </a:extLst>
              </p:cNvPr>
              <p:cNvSpPr/>
              <p:nvPr/>
            </p:nvSpPr>
            <p:spPr>
              <a:xfrm>
                <a:off x="1926750" y="2195270"/>
                <a:ext cx="2094917" cy="807558"/>
              </a:xfrm>
              <a:prstGeom prst="round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109" name="Rectangle: Rounded Corners 186">
                <a:extLst>
                  <a:ext uri="{FF2B5EF4-FFF2-40B4-BE49-F238E27FC236}">
                    <a16:creationId xmlns:a16="http://schemas.microsoft.com/office/drawing/2014/main" id="{4C28477F-1C24-854E-B7F3-B8ECEA3DBF84}"/>
                  </a:ext>
                </a:extLst>
              </p:cNvPr>
              <p:cNvSpPr/>
              <p:nvPr/>
            </p:nvSpPr>
            <p:spPr>
              <a:xfrm>
                <a:off x="2220641" y="2354303"/>
                <a:ext cx="2006167" cy="807558"/>
              </a:xfrm>
              <a:prstGeom prst="round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26C2E1E-38AF-EC43-B377-4A6123D515B9}"/>
                  </a:ext>
                </a:extLst>
              </p:cNvPr>
              <p:cNvSpPr txBox="1"/>
              <p:nvPr/>
            </p:nvSpPr>
            <p:spPr>
              <a:xfrm>
                <a:off x="2297978" y="2576404"/>
                <a:ext cx="2052815" cy="2547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Workflow/Quote Services</a:t>
                </a:r>
                <a:endPara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BD0C68B-0BB7-0C48-9DB5-40F8E7E82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484523" y="3958827"/>
              <a:ext cx="348413" cy="323803"/>
            </a:xfrm>
            <a:prstGeom prst="rect">
              <a:avLst/>
            </a:prstGeom>
          </p:spPr>
        </p:pic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0B5954C-3403-D946-A71B-E240E0B9844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16262" y="3972660"/>
            <a:ext cx="348413" cy="362326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6900DE0-E0F0-684E-970E-DF39F481BD2F}"/>
              </a:ext>
            </a:extLst>
          </p:cNvPr>
          <p:cNvGrpSpPr/>
          <p:nvPr/>
        </p:nvGrpSpPr>
        <p:grpSpPr>
          <a:xfrm>
            <a:off x="6096241" y="3009059"/>
            <a:ext cx="1519620" cy="276999"/>
            <a:chOff x="5237614" y="2992785"/>
            <a:chExt cx="1519620" cy="276999"/>
          </a:xfrm>
        </p:grpSpPr>
        <p:sp>
          <p:nvSpPr>
            <p:cNvPr id="113" name="TextBox 11">
              <a:extLst>
                <a:ext uri="{FF2B5EF4-FFF2-40B4-BE49-F238E27FC236}">
                  <a16:creationId xmlns:a16="http://schemas.microsoft.com/office/drawing/2014/main" id="{355B2345-F608-EE4A-8397-8665B615B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7614" y="2992785"/>
              <a:ext cx="1519620" cy="27699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Amazon Ember" panose="020B0603020204020204" pitchFamily="34" charset="0"/>
                  <a:cs typeface="Arial" panose="020B0604020202020204" pitchFamily="34" charset="0"/>
                </a:rPr>
                <a:t>    Auto Scaling</a:t>
              </a:r>
            </a:p>
          </p:txBody>
        </p:sp>
        <p:pic>
          <p:nvPicPr>
            <p:cNvPr id="114" name="Graphic 6">
              <a:extLst>
                <a:ext uri="{FF2B5EF4-FFF2-40B4-BE49-F238E27FC236}">
                  <a16:creationId xmlns:a16="http://schemas.microsoft.com/office/drawing/2014/main" id="{416C49FE-345D-7F4D-918B-B351ABBD4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991" y="3028723"/>
              <a:ext cx="186862" cy="18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5" name="Picture 54" descr="Image result for docker logo">
            <a:extLst>
              <a:ext uri="{FF2B5EF4-FFF2-40B4-BE49-F238E27FC236}">
                <a16:creationId xmlns:a16="http://schemas.microsoft.com/office/drawing/2014/main" id="{C73CF846-4C0A-A043-9B35-F7A12420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575" y="1993078"/>
            <a:ext cx="319928" cy="3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">
            <a:extLst>
              <a:ext uri="{FF2B5EF4-FFF2-40B4-BE49-F238E27FC236}">
                <a16:creationId xmlns:a16="http://schemas.microsoft.com/office/drawing/2014/main" id="{D6785DD9-E583-ED4C-8733-184772357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318" y="3012723"/>
            <a:ext cx="1932043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Amazon Ember" panose="020B0603020204020204" pitchFamily="34" charset="0"/>
                <a:cs typeface="Arial" panose="020B0604020202020204" pitchFamily="34" charset="0"/>
              </a:rPr>
              <a:t>Application Services</a:t>
            </a:r>
          </a:p>
        </p:txBody>
      </p:sp>
      <p:sp>
        <p:nvSpPr>
          <p:cNvPr id="117" name="Rectangle: Rounded Corners 205">
            <a:extLst>
              <a:ext uri="{FF2B5EF4-FFF2-40B4-BE49-F238E27FC236}">
                <a16:creationId xmlns:a16="http://schemas.microsoft.com/office/drawing/2014/main" id="{22AB7F82-D7B9-C742-BFE7-FC77A192ECD1}"/>
              </a:ext>
            </a:extLst>
          </p:cNvPr>
          <p:cNvSpPr/>
          <p:nvPr/>
        </p:nvSpPr>
        <p:spPr>
          <a:xfrm>
            <a:off x="1480278" y="3602421"/>
            <a:ext cx="1637547" cy="1021372"/>
          </a:xfrm>
          <a:prstGeom prst="roundRect">
            <a:avLst/>
          </a:prstGeom>
          <a:ln>
            <a:solidFill>
              <a:srgbClr val="C0385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sp>
        <p:nvSpPr>
          <p:cNvPr id="118" name="Rectangle: Rounded Corners 206">
            <a:extLst>
              <a:ext uri="{FF2B5EF4-FFF2-40B4-BE49-F238E27FC236}">
                <a16:creationId xmlns:a16="http://schemas.microsoft.com/office/drawing/2014/main" id="{03CC3DD8-3A32-DF4D-9207-7A822F10530F}"/>
              </a:ext>
            </a:extLst>
          </p:cNvPr>
          <p:cNvSpPr/>
          <p:nvPr/>
        </p:nvSpPr>
        <p:spPr>
          <a:xfrm>
            <a:off x="1564523" y="3666383"/>
            <a:ext cx="1582966" cy="1012331"/>
          </a:xfrm>
          <a:prstGeom prst="roundRect">
            <a:avLst/>
          </a:prstGeom>
          <a:ln>
            <a:solidFill>
              <a:srgbClr val="C0385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13BD9FD-1D12-8243-A38F-922B0C5D0BE8}"/>
              </a:ext>
            </a:extLst>
          </p:cNvPr>
          <p:cNvGrpSpPr/>
          <p:nvPr/>
        </p:nvGrpSpPr>
        <p:grpSpPr>
          <a:xfrm>
            <a:off x="1662156" y="3757306"/>
            <a:ext cx="681792" cy="688423"/>
            <a:chOff x="4329026" y="3201532"/>
            <a:chExt cx="519884" cy="776468"/>
          </a:xfrm>
        </p:grpSpPr>
        <p:sp>
          <p:nvSpPr>
            <p:cNvPr id="120" name="TextBox 22">
              <a:extLst>
                <a:ext uri="{FF2B5EF4-FFF2-40B4-BE49-F238E27FC236}">
                  <a16:creationId xmlns:a16="http://schemas.microsoft.com/office/drawing/2014/main" id="{1A63317A-9549-EB49-A9F2-73D3FCEAA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9026" y="3682932"/>
              <a:ext cx="519884" cy="29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Primary</a:t>
              </a:r>
            </a:p>
          </p:txBody>
        </p:sp>
        <p:pic>
          <p:nvPicPr>
            <p:cNvPr id="121" name="Graphic 25">
              <a:extLst>
                <a:ext uri="{FF2B5EF4-FFF2-40B4-BE49-F238E27FC236}">
                  <a16:creationId xmlns:a16="http://schemas.microsoft.com/office/drawing/2014/main" id="{F92AB040-5DCB-2C42-B6E2-38B9B42EF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794" y="320153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687E252-798D-9246-ADEA-F90947DE66FB}"/>
              </a:ext>
            </a:extLst>
          </p:cNvPr>
          <p:cNvGrpSpPr/>
          <p:nvPr/>
        </p:nvGrpSpPr>
        <p:grpSpPr>
          <a:xfrm>
            <a:off x="2063752" y="3748644"/>
            <a:ext cx="1128211" cy="708424"/>
            <a:chOff x="4554029" y="4266229"/>
            <a:chExt cx="944114" cy="796582"/>
          </a:xfrm>
        </p:grpSpPr>
        <p:sp>
          <p:nvSpPr>
            <p:cNvPr id="123" name="TextBox 22">
              <a:extLst>
                <a:ext uri="{FF2B5EF4-FFF2-40B4-BE49-F238E27FC236}">
                  <a16:creationId xmlns:a16="http://schemas.microsoft.com/office/drawing/2014/main" id="{0BB13C6D-4C25-0041-BAFD-F71AE9B74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4029" y="4768646"/>
              <a:ext cx="944114" cy="294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Standby</a:t>
              </a:r>
            </a:p>
          </p:txBody>
        </p:sp>
        <p:pic>
          <p:nvPicPr>
            <p:cNvPr id="124" name="Graphic 25">
              <a:extLst>
                <a:ext uri="{FF2B5EF4-FFF2-40B4-BE49-F238E27FC236}">
                  <a16:creationId xmlns:a16="http://schemas.microsoft.com/office/drawing/2014/main" id="{62CDC7C2-05ED-DF41-8B12-9AB46D497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563" y="426622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5" name="Graphic 6">
            <a:extLst>
              <a:ext uri="{FF2B5EF4-FFF2-40B4-BE49-F238E27FC236}">
                <a16:creationId xmlns:a16="http://schemas.microsoft.com/office/drawing/2014/main" id="{6FD149B9-9DCA-D54C-BD69-94626E99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04" y="3482385"/>
            <a:ext cx="260966" cy="23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A5F98BD4-721D-2A45-8AF8-24AE1DAAC6A3}"/>
              </a:ext>
            </a:extLst>
          </p:cNvPr>
          <p:cNvSpPr txBox="1"/>
          <p:nvPr/>
        </p:nvSpPr>
        <p:spPr>
          <a:xfrm>
            <a:off x="1763938" y="3277699"/>
            <a:ext cx="893474" cy="1842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  <a:sym typeface="Wingdings" panose="05000000000000000000" pitchFamily="2" charset="2"/>
              </a:rPr>
              <a:t>Amazon RDS (DXC initially)</a:t>
            </a: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0EBE0FF-6EF3-8543-841E-1661267D305A}"/>
              </a:ext>
            </a:extLst>
          </p:cNvPr>
          <p:cNvGrpSpPr/>
          <p:nvPr/>
        </p:nvGrpSpPr>
        <p:grpSpPr>
          <a:xfrm>
            <a:off x="1541111" y="4785454"/>
            <a:ext cx="1563906" cy="915324"/>
            <a:chOff x="4558747" y="4688816"/>
            <a:chExt cx="1383907" cy="94668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C58781C-E9A2-6A42-8297-5D51F23E0342}"/>
                </a:ext>
              </a:extLst>
            </p:cNvPr>
            <p:cNvSpPr txBox="1"/>
            <p:nvPr/>
          </p:nvSpPr>
          <p:spPr>
            <a:xfrm>
              <a:off x="4558747" y="4688816"/>
              <a:ext cx="1344719" cy="858798"/>
            </a:xfrm>
            <a:prstGeom prst="rect">
              <a:avLst/>
            </a:prstGeom>
            <a:noFill/>
            <a:ln w="12700" cmpd="thickThin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161E5C7-9F6E-E243-AADA-6AFF69FE0A8F}"/>
                </a:ext>
              </a:extLst>
            </p:cNvPr>
            <p:cNvSpPr txBox="1"/>
            <p:nvPr/>
          </p:nvSpPr>
          <p:spPr>
            <a:xfrm>
              <a:off x="4637314" y="4768006"/>
              <a:ext cx="1305340" cy="842997"/>
            </a:xfrm>
            <a:prstGeom prst="rect">
              <a:avLst/>
            </a:prstGeom>
            <a:noFill/>
            <a:ln w="12700" cmpd="thickThin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30" name="TextBox 18">
              <a:extLst>
                <a:ext uri="{FF2B5EF4-FFF2-40B4-BE49-F238E27FC236}">
                  <a16:creationId xmlns:a16="http://schemas.microsoft.com/office/drawing/2014/main" id="{35453B36-68AF-344E-943B-D8D53887C5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5489" y="5245227"/>
              <a:ext cx="1093846" cy="39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ElasticCache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Redis </a:t>
              </a:r>
            </a:p>
          </p:txBody>
        </p:sp>
        <p:pic>
          <p:nvPicPr>
            <p:cNvPr id="131" name="Graphic 24">
              <a:extLst>
                <a:ext uri="{FF2B5EF4-FFF2-40B4-BE49-F238E27FC236}">
                  <a16:creationId xmlns:a16="http://schemas.microsoft.com/office/drawing/2014/main" id="{9FC8A854-E695-9A43-86CB-BE7C9CF92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943" y="481619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C660891-67DD-2043-96D3-A915156422C5}"/>
              </a:ext>
            </a:extLst>
          </p:cNvPr>
          <p:cNvCxnSpPr>
            <a:cxnSpLocks/>
          </p:cNvCxnSpPr>
          <p:nvPr/>
        </p:nvCxnSpPr>
        <p:spPr>
          <a:xfrm flipH="1">
            <a:off x="3146409" y="4113107"/>
            <a:ext cx="44920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190A3C8-1474-F847-94BC-F18F78608938}"/>
              </a:ext>
            </a:extLst>
          </p:cNvPr>
          <p:cNvCxnSpPr>
            <a:cxnSpLocks/>
          </p:cNvCxnSpPr>
          <p:nvPr/>
        </p:nvCxnSpPr>
        <p:spPr>
          <a:xfrm flipH="1">
            <a:off x="3204558" y="5235638"/>
            <a:ext cx="376595" cy="1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126D8FA-12F2-EA47-ADFD-4A6D1A99E0DA}"/>
              </a:ext>
            </a:extLst>
          </p:cNvPr>
          <p:cNvCxnSpPr>
            <a:cxnSpLocks/>
          </p:cNvCxnSpPr>
          <p:nvPr/>
        </p:nvCxnSpPr>
        <p:spPr>
          <a:xfrm>
            <a:off x="7422819" y="2028465"/>
            <a:ext cx="0" cy="8746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5100B64-DACB-6F4A-9986-9CBCDA4F76F3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081563" y="1688790"/>
            <a:ext cx="1201937" cy="332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CD24063-1504-C644-86AF-B70A40BFB356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6961040" y="2555510"/>
            <a:ext cx="1" cy="36304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25A0C34-DD05-AA44-97E2-02DF626B501F}"/>
              </a:ext>
            </a:extLst>
          </p:cNvPr>
          <p:cNvCxnSpPr>
            <a:cxnSpLocks/>
          </p:cNvCxnSpPr>
          <p:nvPr/>
        </p:nvCxnSpPr>
        <p:spPr>
          <a:xfrm flipV="1">
            <a:off x="6079813" y="2397652"/>
            <a:ext cx="706445" cy="84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3817E9D-13D1-E14B-88B8-6BF4F858BBC7}"/>
              </a:ext>
            </a:extLst>
          </p:cNvPr>
          <p:cNvCxnSpPr>
            <a:cxnSpLocks/>
          </p:cNvCxnSpPr>
          <p:nvPr/>
        </p:nvCxnSpPr>
        <p:spPr>
          <a:xfrm flipV="1">
            <a:off x="1118004" y="4429375"/>
            <a:ext cx="182559" cy="47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2296995-DE1D-A844-A725-838E43DD1659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1004546" y="1792563"/>
            <a:ext cx="1143499" cy="1058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97E701D-2AAA-3C41-8616-56C5CF0276B3}"/>
              </a:ext>
            </a:extLst>
          </p:cNvPr>
          <p:cNvSpPr/>
          <p:nvPr/>
        </p:nvSpPr>
        <p:spPr>
          <a:xfrm>
            <a:off x="2148045" y="1196875"/>
            <a:ext cx="3934502" cy="170578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EC039BD-2CE2-C347-A2C8-13C34F02FC6D}"/>
              </a:ext>
            </a:extLst>
          </p:cNvPr>
          <p:cNvGrpSpPr/>
          <p:nvPr/>
        </p:nvGrpSpPr>
        <p:grpSpPr>
          <a:xfrm>
            <a:off x="4321547" y="1238713"/>
            <a:ext cx="1510667" cy="218949"/>
            <a:chOff x="3899615" y="2993741"/>
            <a:chExt cx="1519620" cy="276999"/>
          </a:xfrm>
        </p:grpSpPr>
        <p:sp>
          <p:nvSpPr>
            <p:cNvPr id="142" name="TextBox 11">
              <a:extLst>
                <a:ext uri="{FF2B5EF4-FFF2-40B4-BE49-F238E27FC236}">
                  <a16:creationId xmlns:a16="http://schemas.microsoft.com/office/drawing/2014/main" id="{94E4489B-60E6-E548-AB6E-0564F837C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9615" y="2993741"/>
              <a:ext cx="1519620" cy="27699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Amazon Ember" panose="020B0603020204020204" pitchFamily="34" charset="0"/>
                  <a:cs typeface="Arial" panose="020B0604020202020204" pitchFamily="34" charset="0"/>
                </a:rPr>
                <a:t>    Auto Scaling</a:t>
              </a:r>
            </a:p>
          </p:txBody>
        </p:sp>
        <p:pic>
          <p:nvPicPr>
            <p:cNvPr id="143" name="Graphic 6">
              <a:extLst>
                <a:ext uri="{FF2B5EF4-FFF2-40B4-BE49-F238E27FC236}">
                  <a16:creationId xmlns:a16="http://schemas.microsoft.com/office/drawing/2014/main" id="{3C880CE2-CA1A-8C45-99CF-4AF04B09B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2604" y="3046867"/>
              <a:ext cx="177822" cy="17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4" name="TextBox 11">
            <a:extLst>
              <a:ext uri="{FF2B5EF4-FFF2-40B4-BE49-F238E27FC236}">
                <a16:creationId xmlns:a16="http://schemas.microsoft.com/office/drawing/2014/main" id="{3D9F4320-73B4-B843-9A7D-3EA25076D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1892" y="1233291"/>
            <a:ext cx="1920660" cy="22900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Amazon Ember" panose="020B0603020204020204" pitchFamily="34" charset="0"/>
                <a:cs typeface="Arial" panose="020B0604020202020204" pitchFamily="34" charset="0"/>
              </a:rPr>
              <a:t>User Interface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0DD3ADD-63BB-924C-9045-F8D67C53C0E0}"/>
              </a:ext>
            </a:extLst>
          </p:cNvPr>
          <p:cNvGrpSpPr/>
          <p:nvPr/>
        </p:nvGrpSpPr>
        <p:grpSpPr>
          <a:xfrm>
            <a:off x="2435958" y="1609990"/>
            <a:ext cx="1597391" cy="533636"/>
            <a:chOff x="4795069" y="2172075"/>
            <a:chExt cx="1606858" cy="573751"/>
          </a:xfrm>
        </p:grpSpPr>
        <p:sp>
          <p:nvSpPr>
            <p:cNvPr id="146" name="Rectangle: Rounded Corners 325">
              <a:extLst>
                <a:ext uri="{FF2B5EF4-FFF2-40B4-BE49-F238E27FC236}">
                  <a16:creationId xmlns:a16="http://schemas.microsoft.com/office/drawing/2014/main" id="{41373B53-F5D5-6A4C-80C7-3396CCC6F78B}"/>
                </a:ext>
              </a:extLst>
            </p:cNvPr>
            <p:cNvSpPr/>
            <p:nvPr/>
          </p:nvSpPr>
          <p:spPr>
            <a:xfrm>
              <a:off x="4804523" y="2172075"/>
              <a:ext cx="1378936" cy="463977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47" name="Rectangle: Rounded Corners 327">
              <a:extLst>
                <a:ext uri="{FF2B5EF4-FFF2-40B4-BE49-F238E27FC236}">
                  <a16:creationId xmlns:a16="http://schemas.microsoft.com/office/drawing/2014/main" id="{E3A94032-8BCC-594D-A2B2-989FA1F238F1}"/>
                </a:ext>
              </a:extLst>
            </p:cNvPr>
            <p:cNvSpPr/>
            <p:nvPr/>
          </p:nvSpPr>
          <p:spPr>
            <a:xfrm>
              <a:off x="4938239" y="2281849"/>
              <a:ext cx="1320518" cy="463977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BEFC39C7-1BC5-B849-A67A-71A4887BA6C4}"/>
                </a:ext>
              </a:extLst>
            </p:cNvPr>
            <p:cNvGrpSpPr/>
            <p:nvPr/>
          </p:nvGrpSpPr>
          <p:grpSpPr>
            <a:xfrm>
              <a:off x="5015028" y="2339557"/>
              <a:ext cx="1080972" cy="179990"/>
              <a:chOff x="2624088" y="1884701"/>
              <a:chExt cx="1080972" cy="17999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5EAC99-7678-1240-8D2B-8A0A31F3F3D3}"/>
                  </a:ext>
                </a:extLst>
              </p:cNvPr>
              <p:cNvSpPr/>
              <p:nvPr/>
            </p:nvSpPr>
            <p:spPr>
              <a:xfrm>
                <a:off x="2624088" y="1884701"/>
                <a:ext cx="1080972" cy="1799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SPA Web App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241299DB-594D-B148-82C2-CE612DDBA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8997" y="1895541"/>
                <a:ext cx="186778" cy="150245"/>
              </a:xfrm>
              <a:prstGeom prst="rect">
                <a:avLst/>
              </a:prstGeom>
            </p:spPr>
          </p:pic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1A3F27C-BB2F-2541-AC03-9116B50C3B59}"/>
                </a:ext>
              </a:extLst>
            </p:cNvPr>
            <p:cNvSpPr txBox="1"/>
            <p:nvPr/>
          </p:nvSpPr>
          <p:spPr>
            <a:xfrm>
              <a:off x="4795069" y="2513837"/>
              <a:ext cx="1606858" cy="2194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Deal Manager</a:t>
              </a:r>
              <a:endPara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63B0F2A-6D65-B040-BD6A-B7B95BC8E725}"/>
              </a:ext>
            </a:extLst>
          </p:cNvPr>
          <p:cNvGrpSpPr/>
          <p:nvPr/>
        </p:nvGrpSpPr>
        <p:grpSpPr>
          <a:xfrm>
            <a:off x="2435958" y="2309540"/>
            <a:ext cx="1597391" cy="533636"/>
            <a:chOff x="4795069" y="2172075"/>
            <a:chExt cx="1606858" cy="573751"/>
          </a:xfrm>
        </p:grpSpPr>
        <p:sp>
          <p:nvSpPr>
            <p:cNvPr id="153" name="Rectangle: Rounded Corners 297">
              <a:extLst>
                <a:ext uri="{FF2B5EF4-FFF2-40B4-BE49-F238E27FC236}">
                  <a16:creationId xmlns:a16="http://schemas.microsoft.com/office/drawing/2014/main" id="{7A7BBE2A-F71F-684E-B22D-CC0D770B1342}"/>
                </a:ext>
              </a:extLst>
            </p:cNvPr>
            <p:cNvSpPr/>
            <p:nvPr/>
          </p:nvSpPr>
          <p:spPr>
            <a:xfrm>
              <a:off x="4804523" y="2172075"/>
              <a:ext cx="1378936" cy="463977"/>
            </a:xfrm>
            <a:prstGeom prst="roundRect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54" name="Rectangle: Rounded Corners 320">
              <a:extLst>
                <a:ext uri="{FF2B5EF4-FFF2-40B4-BE49-F238E27FC236}">
                  <a16:creationId xmlns:a16="http://schemas.microsoft.com/office/drawing/2014/main" id="{A6E31BF5-2118-3146-8234-B8B3D1271912}"/>
                </a:ext>
              </a:extLst>
            </p:cNvPr>
            <p:cNvSpPr/>
            <p:nvPr/>
          </p:nvSpPr>
          <p:spPr>
            <a:xfrm>
              <a:off x="4938239" y="2281849"/>
              <a:ext cx="1320518" cy="463977"/>
            </a:xfrm>
            <a:prstGeom prst="roundRect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CEDB898-45D7-5E4B-9E9B-9142743B3D8D}"/>
                </a:ext>
              </a:extLst>
            </p:cNvPr>
            <p:cNvGrpSpPr/>
            <p:nvPr/>
          </p:nvGrpSpPr>
          <p:grpSpPr>
            <a:xfrm>
              <a:off x="4997994" y="2339558"/>
              <a:ext cx="1080972" cy="179990"/>
              <a:chOff x="2607054" y="1884702"/>
              <a:chExt cx="1080972" cy="179990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EC802E0-5C23-354C-A60B-51C1A19263C5}"/>
                  </a:ext>
                </a:extLst>
              </p:cNvPr>
              <p:cNvSpPr/>
              <p:nvPr/>
            </p:nvSpPr>
            <p:spPr>
              <a:xfrm>
                <a:off x="2607054" y="1884702"/>
                <a:ext cx="1080972" cy="1799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SPA Web App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5D4DD94-71CB-9C49-9D5D-B23B94F10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8997" y="1895310"/>
                <a:ext cx="186778" cy="150245"/>
              </a:xfrm>
              <a:prstGeom prst="rect">
                <a:avLst/>
              </a:prstGeom>
            </p:spPr>
          </p:pic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ED2EEBD-7F61-444B-9461-212A46AB301E}"/>
                </a:ext>
              </a:extLst>
            </p:cNvPr>
            <p:cNvSpPr txBox="1"/>
            <p:nvPr/>
          </p:nvSpPr>
          <p:spPr>
            <a:xfrm>
              <a:off x="4795069" y="2513837"/>
              <a:ext cx="1606858" cy="2194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Promotions</a:t>
              </a:r>
              <a:endPara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AB9480A-244F-2547-90D9-867CA2287B97}"/>
              </a:ext>
            </a:extLst>
          </p:cNvPr>
          <p:cNvGrpSpPr/>
          <p:nvPr/>
        </p:nvGrpSpPr>
        <p:grpSpPr>
          <a:xfrm>
            <a:off x="4049747" y="1619857"/>
            <a:ext cx="1932901" cy="668338"/>
            <a:chOff x="4734042" y="2172075"/>
            <a:chExt cx="1731120" cy="718580"/>
          </a:xfrm>
        </p:grpSpPr>
        <p:sp>
          <p:nvSpPr>
            <p:cNvPr id="160" name="Rectangle: Rounded Corners 290">
              <a:extLst>
                <a:ext uri="{FF2B5EF4-FFF2-40B4-BE49-F238E27FC236}">
                  <a16:creationId xmlns:a16="http://schemas.microsoft.com/office/drawing/2014/main" id="{42F37AD9-29AC-A940-A4A8-B259A8D53252}"/>
                </a:ext>
              </a:extLst>
            </p:cNvPr>
            <p:cNvSpPr/>
            <p:nvPr/>
          </p:nvSpPr>
          <p:spPr>
            <a:xfrm>
              <a:off x="4804523" y="2172075"/>
              <a:ext cx="1378936" cy="463977"/>
            </a:xfrm>
            <a:prstGeom prst="roundRect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61" name="Rectangle: Rounded Corners 292">
              <a:extLst>
                <a:ext uri="{FF2B5EF4-FFF2-40B4-BE49-F238E27FC236}">
                  <a16:creationId xmlns:a16="http://schemas.microsoft.com/office/drawing/2014/main" id="{5C86FB0B-9943-9E47-8FFF-9D8F81ACAD2A}"/>
                </a:ext>
              </a:extLst>
            </p:cNvPr>
            <p:cNvSpPr/>
            <p:nvPr/>
          </p:nvSpPr>
          <p:spPr>
            <a:xfrm>
              <a:off x="4938239" y="2281849"/>
              <a:ext cx="1320518" cy="463977"/>
            </a:xfrm>
            <a:prstGeom prst="roundRect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43F67F6-6508-6444-9B1A-190B40025D35}"/>
                </a:ext>
              </a:extLst>
            </p:cNvPr>
            <p:cNvGrpSpPr/>
            <p:nvPr/>
          </p:nvGrpSpPr>
          <p:grpSpPr>
            <a:xfrm>
              <a:off x="5015028" y="2357764"/>
              <a:ext cx="1080972" cy="179990"/>
              <a:chOff x="2624088" y="1902908"/>
              <a:chExt cx="1080972" cy="179990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6D133237-FFDA-1C40-9C96-56E7F19697DB}"/>
                  </a:ext>
                </a:extLst>
              </p:cNvPr>
              <p:cNvSpPr/>
              <p:nvPr/>
            </p:nvSpPr>
            <p:spPr>
              <a:xfrm>
                <a:off x="2624088" y="1902908"/>
                <a:ext cx="1080972" cy="1799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SPA Web App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130958F9-C212-2740-A56A-2CB178D1A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1448" y="1929049"/>
                <a:ext cx="186778" cy="150245"/>
              </a:xfrm>
              <a:prstGeom prst="rect">
                <a:avLst/>
              </a:prstGeom>
            </p:spPr>
          </p:pic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776A47B-39C8-BB44-862F-CD8F01BF4DA9}"/>
                </a:ext>
              </a:extLst>
            </p:cNvPr>
            <p:cNvSpPr txBox="1"/>
            <p:nvPr/>
          </p:nvSpPr>
          <p:spPr>
            <a:xfrm>
              <a:off x="4734042" y="2548892"/>
              <a:ext cx="1731120" cy="3417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Pricing Decision Console</a:t>
              </a:r>
              <a:endPara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9381BF3-2602-EA4A-A0FF-7292FCF2CDE1}"/>
              </a:ext>
            </a:extLst>
          </p:cNvPr>
          <p:cNvGrpSpPr/>
          <p:nvPr/>
        </p:nvGrpSpPr>
        <p:grpSpPr>
          <a:xfrm>
            <a:off x="4115297" y="2319408"/>
            <a:ext cx="1766699" cy="533636"/>
            <a:chOff x="4795069" y="2172075"/>
            <a:chExt cx="1606858" cy="573751"/>
          </a:xfrm>
        </p:grpSpPr>
        <p:sp>
          <p:nvSpPr>
            <p:cNvPr id="167" name="Rectangle: Rounded Corners 283">
              <a:extLst>
                <a:ext uri="{FF2B5EF4-FFF2-40B4-BE49-F238E27FC236}">
                  <a16:creationId xmlns:a16="http://schemas.microsoft.com/office/drawing/2014/main" id="{DB2CCF10-9724-B347-9086-32A653480410}"/>
                </a:ext>
              </a:extLst>
            </p:cNvPr>
            <p:cNvSpPr/>
            <p:nvPr/>
          </p:nvSpPr>
          <p:spPr>
            <a:xfrm>
              <a:off x="4804523" y="2172075"/>
              <a:ext cx="1378936" cy="463977"/>
            </a:xfrm>
            <a:prstGeom prst="roundRect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sp>
          <p:nvSpPr>
            <p:cNvPr id="168" name="Rectangle: Rounded Corners 285">
              <a:extLst>
                <a:ext uri="{FF2B5EF4-FFF2-40B4-BE49-F238E27FC236}">
                  <a16:creationId xmlns:a16="http://schemas.microsoft.com/office/drawing/2014/main" id="{E7CF72F4-45AB-5B4C-8820-D64279850E4D}"/>
                </a:ext>
              </a:extLst>
            </p:cNvPr>
            <p:cNvSpPr/>
            <p:nvPr/>
          </p:nvSpPr>
          <p:spPr>
            <a:xfrm>
              <a:off x="4938239" y="2281849"/>
              <a:ext cx="1320518" cy="463977"/>
            </a:xfrm>
            <a:prstGeom prst="roundRect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780393B-AA06-B046-A5F6-C5434FF0677A}"/>
                </a:ext>
              </a:extLst>
            </p:cNvPr>
            <p:cNvGrpSpPr/>
            <p:nvPr/>
          </p:nvGrpSpPr>
          <p:grpSpPr>
            <a:xfrm>
              <a:off x="4999626" y="2339558"/>
              <a:ext cx="1080972" cy="179990"/>
              <a:chOff x="2608686" y="1884702"/>
              <a:chExt cx="1080972" cy="179990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116A07AB-0A84-224D-A594-9E2BA90EDAF9}"/>
                  </a:ext>
                </a:extLst>
              </p:cNvPr>
              <p:cNvSpPr/>
              <p:nvPr/>
            </p:nvSpPr>
            <p:spPr>
              <a:xfrm>
                <a:off x="2608686" y="1884702"/>
                <a:ext cx="1080972" cy="1799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P Simplified Light"/>
                    <a:ea typeface="+mn-ea"/>
                    <a:cs typeface="+mn-cs"/>
                  </a:rPr>
                  <a:t>SPA Web App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endParaRPr>
              </a:p>
            </p:txBody>
          </p:sp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5AECA350-87FB-5B4D-BE69-BD0D94647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8997" y="1895307"/>
                <a:ext cx="186778" cy="150245"/>
              </a:xfrm>
              <a:prstGeom prst="rect">
                <a:avLst/>
              </a:prstGeom>
            </p:spPr>
          </p:pic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0067864-729B-BF4F-8A44-A6FC1637AB5D}"/>
                </a:ext>
              </a:extLst>
            </p:cNvPr>
            <p:cNvSpPr txBox="1"/>
            <p:nvPr/>
          </p:nvSpPr>
          <p:spPr>
            <a:xfrm>
              <a:off x="4795069" y="2513837"/>
              <a:ext cx="1606858" cy="2194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 Light"/>
                  <a:ea typeface="+mn-ea"/>
                  <a:cs typeface="+mn-cs"/>
                </a:rPr>
                <a:t>Workflow/Approval</a:t>
              </a:r>
              <a:endPara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endParaRPr>
            </a:p>
          </p:txBody>
        </p:sp>
      </p:grp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586A463-DF00-4444-A1C6-259B000E2679}"/>
              </a:ext>
            </a:extLst>
          </p:cNvPr>
          <p:cNvCxnSpPr>
            <a:cxnSpLocks/>
          </p:cNvCxnSpPr>
          <p:nvPr/>
        </p:nvCxnSpPr>
        <p:spPr>
          <a:xfrm>
            <a:off x="6602453" y="768186"/>
            <a:ext cx="1" cy="83419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Graphic 14">
            <a:extLst>
              <a:ext uri="{FF2B5EF4-FFF2-40B4-BE49-F238E27FC236}">
                <a16:creationId xmlns:a16="http://schemas.microsoft.com/office/drawing/2014/main" id="{D4FA5E91-7012-2B45-A74D-1E6D2B8D8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42" y="1998685"/>
            <a:ext cx="286922" cy="28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EF710099-4E14-814F-9890-3752CF835A5A}"/>
              </a:ext>
            </a:extLst>
          </p:cNvPr>
          <p:cNvSpPr txBox="1"/>
          <p:nvPr/>
        </p:nvSpPr>
        <p:spPr>
          <a:xfrm>
            <a:off x="9443975" y="2294437"/>
            <a:ext cx="503148" cy="1451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Fargate</a:t>
            </a:r>
            <a:endParaRPr kumimoji="0" lang="en-GB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  <p:pic>
        <p:nvPicPr>
          <p:cNvPr id="176" name="Picture 17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574C11-244F-CF46-B82E-1460D77957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66" y="2037963"/>
            <a:ext cx="354016" cy="202270"/>
          </a:xfrm>
          <a:prstGeom prst="rect">
            <a:avLst/>
          </a:prstGeom>
        </p:spPr>
      </p:pic>
      <p:pic>
        <p:nvPicPr>
          <p:cNvPr id="177" name="Picture 176" descr="Logo, icon&#10;&#10;Description automatically generated">
            <a:extLst>
              <a:ext uri="{FF2B5EF4-FFF2-40B4-BE49-F238E27FC236}">
                <a16:creationId xmlns:a16="http://schemas.microsoft.com/office/drawing/2014/main" id="{9BC651D1-BC9A-3D43-A2DC-C5FE3D9D53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95" y="1090389"/>
            <a:ext cx="482453" cy="482453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D746236A-0F7E-2047-97F9-C78B4C68BDA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391" y="755941"/>
            <a:ext cx="605399" cy="350064"/>
          </a:xfrm>
          <a:prstGeom prst="rect">
            <a:avLst/>
          </a:prstGeom>
        </p:spPr>
      </p:pic>
      <p:pic>
        <p:nvPicPr>
          <p:cNvPr id="179" name="Picture 178" descr="Icon&#10;&#10;Description automatically generated">
            <a:extLst>
              <a:ext uri="{FF2B5EF4-FFF2-40B4-BE49-F238E27FC236}">
                <a16:creationId xmlns:a16="http://schemas.microsoft.com/office/drawing/2014/main" id="{95711658-F9C4-0543-B780-0A5EFE60FBB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2" y="5585596"/>
            <a:ext cx="387861" cy="427025"/>
          </a:xfrm>
          <a:prstGeom prst="rect">
            <a:avLst/>
          </a:prstGeom>
        </p:spPr>
      </p:pic>
      <p:pic>
        <p:nvPicPr>
          <p:cNvPr id="180" name="Picture 179" descr="Logo, icon, company name&#10;&#10;Description automatically generated">
            <a:extLst>
              <a:ext uri="{FF2B5EF4-FFF2-40B4-BE49-F238E27FC236}">
                <a16:creationId xmlns:a16="http://schemas.microsoft.com/office/drawing/2014/main" id="{C18DD0C5-FE02-8D46-BFB7-DE7C7FCD008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30" y="3334390"/>
            <a:ext cx="507618" cy="514254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F0EF5B8-FB8B-564A-8E25-545FF538A6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07" y="1915066"/>
            <a:ext cx="601130" cy="340263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810F957C-6883-8E46-8D1C-7F4900C532E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94167" y="3431705"/>
            <a:ext cx="440818" cy="308573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8F2B5781-F57B-804E-9D8F-6546D42FCFB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970762" y="3412933"/>
            <a:ext cx="440818" cy="308573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DCDB8896-B492-B14F-8AAA-8C81A99385F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743983" y="4295749"/>
            <a:ext cx="440818" cy="308573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214BD86A-761F-7147-B2DD-1E117A1B65D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07657" y="4296391"/>
            <a:ext cx="440818" cy="308573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6AD74649-D2B9-9E4C-848F-6D3097CD4BC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750353" y="5202532"/>
            <a:ext cx="440818" cy="30857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AE5E32D0-4A4F-F04F-848A-536C4CB62CE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215773" y="5287910"/>
            <a:ext cx="440818" cy="308573"/>
          </a:xfrm>
          <a:prstGeom prst="rect">
            <a:avLst/>
          </a:prstGeom>
        </p:spPr>
      </p:pic>
      <p:pic>
        <p:nvPicPr>
          <p:cNvPr id="188" name="Picture 187" descr="Icon&#10;&#10;Description automatically generated">
            <a:extLst>
              <a:ext uri="{FF2B5EF4-FFF2-40B4-BE49-F238E27FC236}">
                <a16:creationId xmlns:a16="http://schemas.microsoft.com/office/drawing/2014/main" id="{A08D98E2-C260-2245-9D65-E8D734B8228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7" y="4827554"/>
            <a:ext cx="274001" cy="316363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2A180290-0D44-8040-98C1-1FBBC8B0860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98410" y="5324731"/>
            <a:ext cx="582907" cy="200374"/>
          </a:xfrm>
          <a:prstGeom prst="rect">
            <a:avLst/>
          </a:prstGeom>
        </p:spPr>
      </p:pic>
      <p:sp>
        <p:nvSpPr>
          <p:cNvPr id="190" name="Rectangle 189">
            <a:extLst>
              <a:ext uri="{FF2B5EF4-FFF2-40B4-BE49-F238E27FC236}">
                <a16:creationId xmlns:a16="http://schemas.microsoft.com/office/drawing/2014/main" id="{AEA34A6B-997B-AC43-B8F6-92566B75CB67}"/>
              </a:ext>
            </a:extLst>
          </p:cNvPr>
          <p:cNvSpPr/>
          <p:nvPr/>
        </p:nvSpPr>
        <p:spPr>
          <a:xfrm>
            <a:off x="5768780" y="5064885"/>
            <a:ext cx="2751552" cy="153664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Microservices replaced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Legacy Eclipse Server which was a monolith. Now we can scale every service individually </a:t>
            </a:r>
            <a:r>
              <a:rPr lang="en-US" sz="1200" dirty="0" err="1">
                <a:solidFill>
                  <a:schemeClr val="tx1"/>
                </a:solidFill>
              </a:rPr>
              <a:t>eg</a:t>
            </a:r>
            <a:r>
              <a:rPr lang="en-US" sz="1200" dirty="0">
                <a:solidFill>
                  <a:schemeClr val="tx1"/>
                </a:solidFill>
              </a:rPr>
              <a:t> Deal Service can </a:t>
            </a:r>
            <a:r>
              <a:rPr lang="en-US" sz="1200" dirty="0" err="1">
                <a:solidFill>
                  <a:schemeClr val="tx1"/>
                </a:solidFill>
              </a:rPr>
              <a:t>ba</a:t>
            </a:r>
            <a:r>
              <a:rPr lang="en-US" sz="1200" dirty="0">
                <a:solidFill>
                  <a:schemeClr val="tx1"/>
                </a:solidFill>
              </a:rPr>
              <a:t> auto-scaled  a new POD / VM will get started if Deal Services runs out of resources. Each service can be deployed individually simplifying releases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F96CEFC-7795-9C4A-A764-B999FF0045EB}"/>
              </a:ext>
            </a:extLst>
          </p:cNvPr>
          <p:cNvSpPr/>
          <p:nvPr/>
        </p:nvSpPr>
        <p:spPr>
          <a:xfrm>
            <a:off x="1459337" y="5579597"/>
            <a:ext cx="2160750" cy="117695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Redis cache is a standalone distributed memory that automatically stores most frequently used data – low latency, high-throughput. Easy to scale up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F4878BD-A860-E94F-8B44-487815C3C65D}"/>
              </a:ext>
            </a:extLst>
          </p:cNvPr>
          <p:cNvSpPr/>
          <p:nvPr/>
        </p:nvSpPr>
        <p:spPr>
          <a:xfrm>
            <a:off x="3739708" y="750577"/>
            <a:ext cx="2109606" cy="108760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ReactJS UI – Using in memory DOM which makes it very fast and responsive – Web Based (vs Windows app) Easy to enable on mobile – cross platform support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Very fast rendering, responsive.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EAE0178-BAC6-AD4B-81E4-5F3BD95DC042}"/>
              </a:ext>
            </a:extLst>
          </p:cNvPr>
          <p:cNvSpPr/>
          <p:nvPr/>
        </p:nvSpPr>
        <p:spPr>
          <a:xfrm>
            <a:off x="7195501" y="2487591"/>
            <a:ext cx="1900264" cy="97536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solidFill>
                  <a:schemeClr val="tx1"/>
                </a:solidFill>
              </a:rPr>
              <a:t>gRPC</a:t>
            </a:r>
            <a:r>
              <a:rPr lang="en-US" sz="1000" dirty="0">
                <a:solidFill>
                  <a:schemeClr val="tx1"/>
                </a:solidFill>
              </a:rPr>
              <a:t> – faster comm between services uses HTTP2 advanced</a:t>
            </a:r>
          </a:p>
          <a:p>
            <a:pPr algn="ctr">
              <a:lnSpc>
                <a:spcPct val="90000"/>
              </a:lnSpc>
            </a:pPr>
            <a:r>
              <a:rPr lang="en-US" sz="1000" dirty="0" err="1">
                <a:solidFill>
                  <a:schemeClr val="tx1"/>
                </a:solidFill>
              </a:rPr>
              <a:t>GraphQL</a:t>
            </a:r>
            <a:r>
              <a:rPr lang="en-US" sz="1000" dirty="0">
                <a:solidFill>
                  <a:schemeClr val="tx1"/>
                </a:solidFill>
              </a:rPr>
              <a:t> –  makes it easier to query APIs and reduces payload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5DBC0B4-AD84-924F-892F-4A438B48ABE0}"/>
              </a:ext>
            </a:extLst>
          </p:cNvPr>
          <p:cNvSpPr/>
          <p:nvPr/>
        </p:nvSpPr>
        <p:spPr>
          <a:xfrm>
            <a:off x="66433" y="5563590"/>
            <a:ext cx="1014472" cy="422734"/>
          </a:xfrm>
          <a:prstGeom prst="rect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/>
              <a:t>Code quality</a:t>
            </a:r>
            <a:endParaRPr lang="en-GB" sz="120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441D4B-E822-6640-8228-07FF0967F1D5}"/>
              </a:ext>
            </a:extLst>
          </p:cNvPr>
          <p:cNvSpPr/>
          <p:nvPr/>
        </p:nvSpPr>
        <p:spPr>
          <a:xfrm>
            <a:off x="10449534" y="1616987"/>
            <a:ext cx="1742465" cy="10858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Serverless Architecture supports – </a:t>
            </a:r>
            <a:r>
              <a:rPr lang="en-US" sz="1400" dirty="0" err="1">
                <a:solidFill>
                  <a:schemeClr val="tx1"/>
                </a:solidFill>
              </a:rPr>
              <a:t>Kubernetis</a:t>
            </a:r>
            <a:r>
              <a:rPr lang="en-US" sz="1400" dirty="0">
                <a:solidFill>
                  <a:schemeClr val="tx1"/>
                </a:solidFill>
              </a:rPr>
              <a:t> for orchestration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0F8E4FA-1811-3E4B-B4CC-D3D66738321A}"/>
              </a:ext>
            </a:extLst>
          </p:cNvPr>
          <p:cNvSpPr/>
          <p:nvPr/>
        </p:nvSpPr>
        <p:spPr>
          <a:xfrm>
            <a:off x="1146872" y="1684419"/>
            <a:ext cx="1051665" cy="82657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UI components are deployed on S3 – scalable and HA storage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97" name="Heptagon 196">
            <a:extLst>
              <a:ext uri="{FF2B5EF4-FFF2-40B4-BE49-F238E27FC236}">
                <a16:creationId xmlns:a16="http://schemas.microsoft.com/office/drawing/2014/main" id="{098ECEF0-8330-BE45-BAD4-24CA737D8FF1}"/>
              </a:ext>
            </a:extLst>
          </p:cNvPr>
          <p:cNvSpPr/>
          <p:nvPr/>
        </p:nvSpPr>
        <p:spPr>
          <a:xfrm>
            <a:off x="3623442" y="711021"/>
            <a:ext cx="340950" cy="301126"/>
          </a:xfrm>
          <a:prstGeom prst="heptagon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/>
              <a:t>1</a:t>
            </a:r>
            <a:endParaRPr lang="en-GB" dirty="0"/>
          </a:p>
        </p:txBody>
      </p:sp>
      <p:sp>
        <p:nvSpPr>
          <p:cNvPr id="198" name="Heptagon 197">
            <a:extLst>
              <a:ext uri="{FF2B5EF4-FFF2-40B4-BE49-F238E27FC236}">
                <a16:creationId xmlns:a16="http://schemas.microsoft.com/office/drawing/2014/main" id="{9F640DEB-C8F5-8046-A533-9DF87C15B799}"/>
              </a:ext>
            </a:extLst>
          </p:cNvPr>
          <p:cNvSpPr/>
          <p:nvPr/>
        </p:nvSpPr>
        <p:spPr>
          <a:xfrm>
            <a:off x="1867374" y="1494107"/>
            <a:ext cx="340950" cy="301126"/>
          </a:xfrm>
          <a:prstGeom prst="heptagon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/>
              <a:t>2</a:t>
            </a:r>
            <a:endParaRPr lang="en-GB" dirty="0"/>
          </a:p>
        </p:txBody>
      </p:sp>
      <p:sp>
        <p:nvSpPr>
          <p:cNvPr id="199" name="Heptagon 198">
            <a:extLst>
              <a:ext uri="{FF2B5EF4-FFF2-40B4-BE49-F238E27FC236}">
                <a16:creationId xmlns:a16="http://schemas.microsoft.com/office/drawing/2014/main" id="{6F5DD0A5-CF1C-9346-B1BE-9AA072CADF5C}"/>
              </a:ext>
            </a:extLst>
          </p:cNvPr>
          <p:cNvSpPr/>
          <p:nvPr/>
        </p:nvSpPr>
        <p:spPr>
          <a:xfrm>
            <a:off x="3331863" y="5515654"/>
            <a:ext cx="340950" cy="301126"/>
          </a:xfrm>
          <a:prstGeom prst="heptagon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/>
              <a:t>3</a:t>
            </a:r>
            <a:endParaRPr lang="en-GB" dirty="0"/>
          </a:p>
        </p:txBody>
      </p:sp>
      <p:sp>
        <p:nvSpPr>
          <p:cNvPr id="200" name="Heptagon 199">
            <a:extLst>
              <a:ext uri="{FF2B5EF4-FFF2-40B4-BE49-F238E27FC236}">
                <a16:creationId xmlns:a16="http://schemas.microsoft.com/office/drawing/2014/main" id="{836C402E-600C-6E46-832A-1B9E0B883817}"/>
              </a:ext>
            </a:extLst>
          </p:cNvPr>
          <p:cNvSpPr/>
          <p:nvPr/>
        </p:nvSpPr>
        <p:spPr>
          <a:xfrm>
            <a:off x="5780976" y="5009007"/>
            <a:ext cx="340950" cy="301126"/>
          </a:xfrm>
          <a:prstGeom prst="heptagon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/>
              <a:t>4</a:t>
            </a:r>
            <a:endParaRPr lang="en-GB" dirty="0"/>
          </a:p>
        </p:txBody>
      </p:sp>
      <p:sp>
        <p:nvSpPr>
          <p:cNvPr id="201" name="Heptagon 200">
            <a:extLst>
              <a:ext uri="{FF2B5EF4-FFF2-40B4-BE49-F238E27FC236}">
                <a16:creationId xmlns:a16="http://schemas.microsoft.com/office/drawing/2014/main" id="{F6140B09-7823-7942-951A-173F83BFA060}"/>
              </a:ext>
            </a:extLst>
          </p:cNvPr>
          <p:cNvSpPr/>
          <p:nvPr/>
        </p:nvSpPr>
        <p:spPr>
          <a:xfrm>
            <a:off x="8465495" y="2328848"/>
            <a:ext cx="340950" cy="301126"/>
          </a:xfrm>
          <a:prstGeom prst="heptagon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/>
              <a:t>5</a:t>
            </a:r>
            <a:endParaRPr lang="en-GB" dirty="0"/>
          </a:p>
        </p:txBody>
      </p:sp>
      <p:sp>
        <p:nvSpPr>
          <p:cNvPr id="202" name="Heptagon 201">
            <a:extLst>
              <a:ext uri="{FF2B5EF4-FFF2-40B4-BE49-F238E27FC236}">
                <a16:creationId xmlns:a16="http://schemas.microsoft.com/office/drawing/2014/main" id="{7A1F2F0F-F498-3C41-A5EE-7F001B735AC5}"/>
              </a:ext>
            </a:extLst>
          </p:cNvPr>
          <p:cNvSpPr/>
          <p:nvPr/>
        </p:nvSpPr>
        <p:spPr>
          <a:xfrm>
            <a:off x="11747783" y="1488538"/>
            <a:ext cx="340950" cy="301126"/>
          </a:xfrm>
          <a:prstGeom prst="heptagon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/>
              <a:t>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62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41DA6E7-4585-AC47-8DC6-4713CD589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8" y="643467"/>
            <a:ext cx="10502203" cy="57128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D8B452-F988-4EB3-B363-5B816DC7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93" y="378243"/>
            <a:ext cx="9722177" cy="394886"/>
          </a:xfrm>
        </p:spPr>
        <p:txBody>
          <a:bodyPr>
            <a:normAutofit fontScale="90000"/>
          </a:bodyPr>
          <a:lstStyle/>
          <a:p>
            <a:r>
              <a:rPr lang="ar-SA" dirty="0"/>
              <a:t>Eclipse-AWS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9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C8211A-7C56-4066-B428-9E500A1279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2400" b="8739"/>
          <a:stretch/>
        </p:blipFill>
        <p:spPr bwMode="auto">
          <a:xfrm>
            <a:off x="419101" y="787399"/>
            <a:ext cx="11384396" cy="578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71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852</Words>
  <Application>Microsoft Office PowerPoint</Application>
  <PresentationFormat>Widescreen</PresentationFormat>
  <Paragraphs>217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HP Simplified</vt:lpstr>
      <vt:lpstr>HP Simplified Light</vt:lpstr>
      <vt:lpstr>Office Theme</vt:lpstr>
      <vt:lpstr>PowerPoint Presentation</vt:lpstr>
      <vt:lpstr>What I do</vt:lpstr>
      <vt:lpstr>Customer Journey-Fiji</vt:lpstr>
      <vt:lpstr>PowerPoint Presentation</vt:lpstr>
      <vt:lpstr>High-Level Design-Fiji</vt:lpstr>
      <vt:lpstr>Integration Design-Fiji</vt:lpstr>
      <vt:lpstr>PowerPoint Presentation</vt:lpstr>
      <vt:lpstr>Eclipse-AWS Architecture</vt:lpstr>
      <vt:lpstr>PowerPoint Presentation</vt:lpstr>
      <vt:lpstr>End to End Process Diagram-Fiji</vt:lpstr>
      <vt:lpstr>New Global Navigation - Executive Summary</vt:lpstr>
      <vt:lpstr>PowerPoint Presentation</vt:lpstr>
      <vt:lpstr>Hp.Com-Analysis Architecture</vt:lpstr>
      <vt:lpstr>Hp.Com High level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Charu (GEM Tech)</dc:creator>
  <cp:lastModifiedBy>Sharma, Charu (GEM Tech)</cp:lastModifiedBy>
  <cp:revision>42</cp:revision>
  <dcterms:created xsi:type="dcterms:W3CDTF">2022-01-10T02:52:52Z</dcterms:created>
  <dcterms:modified xsi:type="dcterms:W3CDTF">2022-01-20T02:45:18Z</dcterms:modified>
</cp:coreProperties>
</file>